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9E_B27FA88E.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18"/>
  </p:notesMasterIdLst>
  <p:sldIdLst>
    <p:sldId id="257" r:id="rId2"/>
    <p:sldId id="410" r:id="rId3"/>
    <p:sldId id="414" r:id="rId4"/>
    <p:sldId id="417" r:id="rId5"/>
    <p:sldId id="415" r:id="rId6"/>
    <p:sldId id="413" r:id="rId7"/>
    <p:sldId id="409" r:id="rId8"/>
    <p:sldId id="395" r:id="rId9"/>
    <p:sldId id="405" r:id="rId10"/>
    <p:sldId id="406" r:id="rId11"/>
    <p:sldId id="416" r:id="rId12"/>
    <p:sldId id="407" r:id="rId13"/>
    <p:sldId id="408" r:id="rId14"/>
    <p:sldId id="268" r:id="rId15"/>
    <p:sldId id="418" r:id="rId16"/>
    <p:sldId id="412"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14A2BE-931C-4005-8C63-7501A9167425}" name="Gregory Luli" initials="GL" userId="S::gluli@uakron.edu::2cb5b668-7ad6-4520-a621-8f489ac9d6c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9D"/>
    <a:srgbClr val="A89968"/>
    <a:srgbClr val="041E42"/>
    <a:srgbClr val="FDFFFD"/>
    <a:srgbClr val="FFF7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7E23C4-B8A0-48EE-8FCE-C810183E81E0}" v="7" dt="2025-08-19T16:03:03.1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11" autoAdjust="0"/>
    <p:restoredTop sz="63035" autoAdjust="0"/>
  </p:normalViewPr>
  <p:slideViewPr>
    <p:cSldViewPr snapToGrid="0">
      <p:cViewPr varScale="1">
        <p:scale>
          <a:sx n="70" d="100"/>
          <a:sy n="70" d="100"/>
        </p:scale>
        <p:origin x="289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modernComment_19E_B27FA88E.xml><?xml version="1.0" encoding="utf-8"?>
<p188:cmLst xmlns:a="http://schemas.openxmlformats.org/drawingml/2006/main" xmlns:r="http://schemas.openxmlformats.org/officeDocument/2006/relationships" xmlns:p188="http://schemas.microsoft.com/office/powerpoint/2018/8/main">
  <p188:cm id="{60178421-2AE9-49B8-BFB6-11E32FA49ED1}" authorId="{B714A2BE-931C-4005-8C63-7501A9167425}" status="resolved" created="2025-08-11T02:29:45.687" complete="100000">
    <ac:txMkLst xmlns:ac="http://schemas.microsoft.com/office/drawing/2013/main/command">
      <pc:docMk xmlns:pc="http://schemas.microsoft.com/office/powerpoint/2013/main/command"/>
      <pc:sldMk xmlns:pc="http://schemas.microsoft.com/office/powerpoint/2013/main/command" cId="2994710670" sldId="414"/>
      <ac:spMk id="3" creationId="{4EC44084-F242-6E5A-D24F-A4E41B46C3FD}"/>
      <ac:txMk cp="0" len="65">
        <ac:context len="212" hash="1429251177"/>
      </ac:txMk>
    </ac:txMkLst>
    <p188:pos x="6795936" y="786135"/>
    <p188:txBody>
      <a:bodyPr/>
      <a:lstStyle/>
      <a:p>
        <a:r>
          <a:rPr lang="en-US"/>
          <a:t>The slide before mentions the acronym, but I thought it looked plan when I didn't repeat the info. Also I duplicated a Title IX slide for the formatting and it copied the slide number in the lower left corner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80188A-3651-45CB-948B-96059E6F5D98}" type="datetimeFigureOut">
              <a:rPr lang="en-US" smtClean="0"/>
              <a:t>8/21/2025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2BE465-E00F-48F5-B22B-2D27B2912A9A}" type="slidenum">
              <a:rPr lang="en-US" smtClean="0"/>
              <a:t>‹#›</a:t>
            </a:fld>
            <a:endParaRPr lang="en-US"/>
          </a:p>
        </p:txBody>
      </p:sp>
    </p:spTree>
    <p:extLst>
      <p:ext uri="{BB962C8B-B14F-4D97-AF65-F5344CB8AC3E}">
        <p14:creationId xmlns:p14="http://schemas.microsoft.com/office/powerpoint/2010/main" val="432717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2BE465-E00F-48F5-B22B-2D27B2912A9A}" type="slidenum">
              <a:rPr lang="en-US" smtClean="0"/>
              <a:t>1</a:t>
            </a:fld>
            <a:endParaRPr lang="en-US"/>
          </a:p>
        </p:txBody>
      </p:sp>
    </p:spTree>
    <p:extLst>
      <p:ext uri="{BB962C8B-B14F-4D97-AF65-F5344CB8AC3E}">
        <p14:creationId xmlns:p14="http://schemas.microsoft.com/office/powerpoint/2010/main" val="463154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EB4FC-E1B2-CE5A-DC41-9C5CDE72D7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85F7D-F4D5-4062-F4E9-A33CAA9A02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B764C0-92BE-97F1-B231-88957FDF84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242380-BF0E-11A4-C023-8AD86BD7619C}"/>
              </a:ext>
            </a:extLst>
          </p:cNvPr>
          <p:cNvSpPr>
            <a:spLocks noGrp="1"/>
          </p:cNvSpPr>
          <p:nvPr>
            <p:ph type="sldNum" sz="quarter" idx="5"/>
          </p:nvPr>
        </p:nvSpPr>
        <p:spPr/>
        <p:txBody>
          <a:bodyPr/>
          <a:lstStyle/>
          <a:p>
            <a:fld id="{B2BDC6A4-2EF7-499F-B494-0D85E04A9F92}" type="slidenum">
              <a:rPr lang="en-US" smtClean="0"/>
              <a:t>3</a:t>
            </a:fld>
            <a:endParaRPr lang="en-US"/>
          </a:p>
        </p:txBody>
      </p:sp>
    </p:spTree>
    <p:extLst>
      <p:ext uri="{BB962C8B-B14F-4D97-AF65-F5344CB8AC3E}">
        <p14:creationId xmlns:p14="http://schemas.microsoft.com/office/powerpoint/2010/main" val="2507140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305D9-CFD3-DBE6-4634-37229F5F41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605E0E-EF40-5A6D-028D-A97535E18D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358290-40B8-28E2-D634-41FE28C4AC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E790E6-8BE0-89C1-EEFD-477CC972671D}"/>
              </a:ext>
            </a:extLst>
          </p:cNvPr>
          <p:cNvSpPr>
            <a:spLocks noGrp="1"/>
          </p:cNvSpPr>
          <p:nvPr>
            <p:ph type="sldNum" sz="quarter" idx="5"/>
          </p:nvPr>
        </p:nvSpPr>
        <p:spPr/>
        <p:txBody>
          <a:bodyPr/>
          <a:lstStyle/>
          <a:p>
            <a:fld id="{B2BDC6A4-2EF7-499F-B494-0D85E04A9F92}" type="slidenum">
              <a:rPr lang="en-US" smtClean="0"/>
              <a:t>5</a:t>
            </a:fld>
            <a:endParaRPr lang="en-US"/>
          </a:p>
        </p:txBody>
      </p:sp>
    </p:spTree>
    <p:extLst>
      <p:ext uri="{BB962C8B-B14F-4D97-AF65-F5344CB8AC3E}">
        <p14:creationId xmlns:p14="http://schemas.microsoft.com/office/powerpoint/2010/main" val="1344669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228600" indent="-228600">
              <a:buAutoNum type="arabicPeriod"/>
            </a:pPr>
            <a:r>
              <a:rPr lang="en-US" dirty="0"/>
              <a:t>The policy applies to conduct on- and off-campus. You should report it, even if you know the respondent is not affiliated or if you don’t know who the respondent is. </a:t>
            </a:r>
          </a:p>
          <a:p>
            <a:pPr marL="228600" indent="-228600">
              <a:buAutoNum type="arabicPeriod"/>
            </a:pPr>
            <a:r>
              <a:rPr lang="en-US" dirty="0"/>
              <a:t>Note that Title IX is specific to gender- and sex-based misconduct. Harassment based on other protected categories (such as race, religion, national origin, disability status, etc.) should be reported to Student Conduct.</a:t>
            </a:r>
          </a:p>
          <a:p>
            <a:pPr marL="228600" indent="-228600">
              <a:buAutoNum type="arabicPeriod"/>
            </a:pPr>
            <a:r>
              <a:rPr lang="en-US" dirty="0"/>
              <a:t>You don’t have to know where the conduct falls under the policy to report it. You don’t need to be an expert, just to be able to recognize potentially prohibited conduct under Title IX.</a:t>
            </a:r>
          </a:p>
          <a:p>
            <a:pPr marL="228600" indent="-228600">
              <a:buAutoNum type="arabicPeriod"/>
            </a:pPr>
            <a:r>
              <a:rPr lang="en-US" dirty="0"/>
              <a:t>When in doubt, report it! </a:t>
            </a:r>
          </a:p>
        </p:txBody>
      </p:sp>
      <p:sp>
        <p:nvSpPr>
          <p:cNvPr id="4" name="Slide Number Placeholder 3"/>
          <p:cNvSpPr>
            <a:spLocks noGrp="1"/>
          </p:cNvSpPr>
          <p:nvPr>
            <p:ph type="sldNum" sz="quarter" idx="5"/>
          </p:nvPr>
        </p:nvSpPr>
        <p:spPr/>
        <p:txBody>
          <a:bodyPr/>
          <a:lstStyle/>
          <a:p>
            <a:fld id="{B2BDC6A4-2EF7-499F-B494-0D85E04A9F92}" type="slidenum">
              <a:rPr lang="en-US" smtClean="0"/>
              <a:t>8</a:t>
            </a:fld>
            <a:endParaRPr lang="en-US"/>
          </a:p>
        </p:txBody>
      </p:sp>
    </p:spTree>
    <p:extLst>
      <p:ext uri="{BB962C8B-B14F-4D97-AF65-F5344CB8AC3E}">
        <p14:creationId xmlns:p14="http://schemas.microsoft.com/office/powerpoint/2010/main" val="15371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If there is an immediate threat, you may need to call the police and consider emergency housing.</a:t>
            </a:r>
          </a:p>
          <a:p>
            <a:pPr marL="228600" indent="-228600">
              <a:buAutoNum type="arabicPeriod"/>
            </a:pPr>
            <a:r>
              <a:rPr lang="en-US" dirty="0"/>
              <a:t>It’s okay to interrupt a student to make sure they are aware you are a mandatory reporter – they may decide not to share any details with you, and that is okay. Students can report to confidential resources (Hope &amp; Healing, Counseling, Health Services)</a:t>
            </a:r>
          </a:p>
          <a:p>
            <a:pPr marL="228600" indent="-228600">
              <a:buAutoNum type="arabicPeriod"/>
            </a:pPr>
            <a:r>
              <a:rPr lang="en-US" dirty="0"/>
              <a:t>You can help connect them with Counseling or Hope &amp; Healing. We will also inform them of these resources in our outreach, but you can also help connect them immediately.</a:t>
            </a:r>
          </a:p>
          <a:p>
            <a:pPr marL="228600" indent="-228600">
              <a:buAutoNum type="arabicPeriod"/>
            </a:pPr>
            <a:r>
              <a:rPr lang="en-US" dirty="0"/>
              <a:t>Chloe from Hope &amp; Healing is going to go into more detail on this later.</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F62BE465-E00F-48F5-B22B-2D27B2912A9A}" type="slidenum">
              <a:rPr lang="en-US" smtClean="0"/>
              <a:t>9</a:t>
            </a:fld>
            <a:endParaRPr lang="en-US"/>
          </a:p>
        </p:txBody>
      </p:sp>
    </p:spTree>
    <p:extLst>
      <p:ext uri="{BB962C8B-B14F-4D97-AF65-F5344CB8AC3E}">
        <p14:creationId xmlns:p14="http://schemas.microsoft.com/office/powerpoint/2010/main" val="1764694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1. We welcome phone calls and emails if you need guidance. There is an online form – bookmark it!</a:t>
            </a:r>
          </a:p>
          <a:p>
            <a:pPr marL="0" indent="0">
              <a:buNone/>
            </a:pPr>
            <a:r>
              <a:rPr lang="en-US" dirty="0"/>
              <a:t>2. You are required to report any details you are aware of (example: you cannot keep complainant’s identity anonymous if you know the complainant’s identity)</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F62BE465-E00F-48F5-B22B-2D27B2912A9A}" type="slidenum">
              <a:rPr lang="en-US" smtClean="0"/>
              <a:t>10</a:t>
            </a:fld>
            <a:endParaRPr lang="en-US"/>
          </a:p>
        </p:txBody>
      </p:sp>
    </p:spTree>
    <p:extLst>
      <p:ext uri="{BB962C8B-B14F-4D97-AF65-F5344CB8AC3E}">
        <p14:creationId xmlns:p14="http://schemas.microsoft.com/office/powerpoint/2010/main" val="1087161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Allow the student to bring up the events only if they want to. </a:t>
            </a:r>
          </a:p>
          <a:p>
            <a:pPr marL="228600" indent="-228600">
              <a:buAutoNum type="arabicPeriod"/>
            </a:pPr>
            <a:r>
              <a:rPr lang="en-US" dirty="0"/>
              <a:t>Don’t bring up the situation in front of other students or tell others about it.</a:t>
            </a:r>
          </a:p>
          <a:p>
            <a:pPr marL="0" indent="0">
              <a:buNone/>
            </a:pPr>
            <a:endParaRPr lang="en-US" dirty="0"/>
          </a:p>
        </p:txBody>
      </p:sp>
      <p:sp>
        <p:nvSpPr>
          <p:cNvPr id="4" name="Slide Number Placeholder 3"/>
          <p:cNvSpPr>
            <a:spLocks noGrp="1"/>
          </p:cNvSpPr>
          <p:nvPr>
            <p:ph type="sldNum" sz="quarter" idx="5"/>
          </p:nvPr>
        </p:nvSpPr>
        <p:spPr/>
        <p:txBody>
          <a:bodyPr/>
          <a:lstStyle/>
          <a:p>
            <a:fld id="{F62BE465-E00F-48F5-B22B-2D27B2912A9A}" type="slidenum">
              <a:rPr lang="en-US" smtClean="0"/>
              <a:t>12</a:t>
            </a:fld>
            <a:endParaRPr lang="en-US"/>
          </a:p>
        </p:txBody>
      </p:sp>
    </p:spTree>
    <p:extLst>
      <p:ext uri="{BB962C8B-B14F-4D97-AF65-F5344CB8AC3E}">
        <p14:creationId xmlns:p14="http://schemas.microsoft.com/office/powerpoint/2010/main" val="3049006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 lot of reporters want to know what happens after they submit a report.</a:t>
            </a:r>
          </a:p>
          <a:p>
            <a:pPr marL="228600" indent="-228600">
              <a:buAutoNum type="arabicPeriod"/>
            </a:pPr>
            <a:r>
              <a:rPr lang="en-US" dirty="0"/>
              <a:t>Students may sometimes feel overwhelmed by the options. We will seek to understand each student’s situation and identify which options are suitable for them and their needs. It’s a personalized process.</a:t>
            </a:r>
          </a:p>
          <a:p>
            <a:pPr marL="228600" indent="-228600">
              <a:buAutoNum type="arabicPeriod"/>
            </a:pPr>
            <a:r>
              <a:rPr lang="en-US" dirty="0"/>
              <a:t>First and foremost, we want you to remember that report = support. We want to make sure they’re okay and see how we can immediately help.</a:t>
            </a:r>
          </a:p>
          <a:p>
            <a:pPr marL="228600" indent="-228600">
              <a:buAutoNum type="arabicPeriod"/>
            </a:pPr>
            <a:r>
              <a:rPr lang="en-US" dirty="0"/>
              <a:t>Supportive measures – do not seek to punish either party. They are put in place to ensure all students have access to their education, formal complaint not required (changes to housing, academic advocacy, no contact directives, etc.)</a:t>
            </a:r>
          </a:p>
          <a:p>
            <a:pPr marL="228600" indent="-228600">
              <a:buAutoNum type="arabicPeriod"/>
            </a:pPr>
            <a:r>
              <a:rPr lang="en-US" dirty="0"/>
              <a:t>In a vast majority of cases, we do not move forward unless the complainant chooses to, but we do need to assess the safety of the university community. </a:t>
            </a:r>
          </a:p>
        </p:txBody>
      </p:sp>
      <p:sp>
        <p:nvSpPr>
          <p:cNvPr id="4" name="Slide Number Placeholder 3"/>
          <p:cNvSpPr>
            <a:spLocks noGrp="1"/>
          </p:cNvSpPr>
          <p:nvPr>
            <p:ph type="sldNum" sz="quarter" idx="5"/>
          </p:nvPr>
        </p:nvSpPr>
        <p:spPr/>
        <p:txBody>
          <a:bodyPr/>
          <a:lstStyle/>
          <a:p>
            <a:fld id="{F62BE465-E00F-48F5-B22B-2D27B2912A9A}" type="slidenum">
              <a:rPr lang="en-US" smtClean="0"/>
              <a:t>13</a:t>
            </a:fld>
            <a:endParaRPr lang="en-US"/>
          </a:p>
        </p:txBody>
      </p:sp>
    </p:spTree>
    <p:extLst>
      <p:ext uri="{BB962C8B-B14F-4D97-AF65-F5344CB8AC3E}">
        <p14:creationId xmlns:p14="http://schemas.microsoft.com/office/powerpoint/2010/main" val="1499812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2BE465-E00F-48F5-B22B-2D27B2912A9A}" type="slidenum">
              <a:rPr lang="en-US" smtClean="0"/>
              <a:t>15</a:t>
            </a:fld>
            <a:endParaRPr lang="en-US"/>
          </a:p>
        </p:txBody>
      </p:sp>
    </p:spTree>
    <p:extLst>
      <p:ext uri="{BB962C8B-B14F-4D97-AF65-F5344CB8AC3E}">
        <p14:creationId xmlns:p14="http://schemas.microsoft.com/office/powerpoint/2010/main" val="11689224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4.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rgbClr val="041E4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5899FD-F8AE-E443-A2F6-2D3475A27614}"/>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AA4A5B1E-F1F1-7841-8234-EC29E0848AF4}"/>
              </a:ext>
            </a:extLst>
          </p:cNvPr>
          <p:cNvSpPr>
            <a:spLocks noGrp="1"/>
          </p:cNvSpPr>
          <p:nvPr>
            <p:ph type="ctrTitle"/>
          </p:nvPr>
        </p:nvSpPr>
        <p:spPr>
          <a:xfrm>
            <a:off x="473308" y="1122363"/>
            <a:ext cx="8197385" cy="2387600"/>
          </a:xfrm>
        </p:spPr>
        <p:txBody>
          <a:bodyPr lIns="0" tIns="0" rIns="0" bIns="0" anchor="b">
            <a:noAutofit/>
          </a:bodyPr>
          <a:lstStyle>
            <a:lvl1pPr algn="l">
              <a:defRPr sz="6000" cap="all" spc="75" baseline="0">
                <a:solidFill>
                  <a:srgbClr val="A89968"/>
                </a:solidFill>
                <a:latin typeface="Impact" panose="020B080603090205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0760DD4-96F0-3049-BDB7-064112849C08}"/>
              </a:ext>
            </a:extLst>
          </p:cNvPr>
          <p:cNvSpPr>
            <a:spLocks noGrp="1"/>
          </p:cNvSpPr>
          <p:nvPr>
            <p:ph type="subTitle" idx="1"/>
          </p:nvPr>
        </p:nvSpPr>
        <p:spPr>
          <a:xfrm>
            <a:off x="473308" y="3602038"/>
            <a:ext cx="8197385" cy="1655762"/>
          </a:xfrm>
          <a:prstGeom prst="rect">
            <a:avLst/>
          </a:prstGeom>
        </p:spPr>
        <p:txBody>
          <a:bodyPr lIns="0" tIns="0" rIns="0" bIns="0">
            <a:noAutofit/>
          </a:bodyPr>
          <a:lstStyle>
            <a:lvl1pPr marL="0" indent="0" algn="l">
              <a:buNone/>
              <a:defRPr sz="2700">
                <a:solidFill>
                  <a:schemeClr val="bg1"/>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Graphic 6">
            <a:extLst>
              <a:ext uri="{FF2B5EF4-FFF2-40B4-BE49-F238E27FC236}">
                <a16:creationId xmlns:a16="http://schemas.microsoft.com/office/drawing/2014/main" id="{35C8CD65-8B95-6F49-866F-118D605EBBF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362608" y="5951623"/>
            <a:ext cx="1308085" cy="558794"/>
          </a:xfrm>
          <a:prstGeom prst="rect">
            <a:avLst/>
          </a:prstGeom>
        </p:spPr>
      </p:pic>
      <p:cxnSp>
        <p:nvCxnSpPr>
          <p:cNvPr id="8" name="Straight Connector 7">
            <a:extLst>
              <a:ext uri="{FF2B5EF4-FFF2-40B4-BE49-F238E27FC236}">
                <a16:creationId xmlns:a16="http://schemas.microsoft.com/office/drawing/2014/main" id="{C5E44B96-9B76-D14E-ACF3-7144347FCD7F}"/>
              </a:ext>
            </a:extLst>
          </p:cNvPr>
          <p:cNvCxnSpPr/>
          <p:nvPr userDrawn="1"/>
        </p:nvCxnSpPr>
        <p:spPr>
          <a:xfrm>
            <a:off x="473308" y="5721180"/>
            <a:ext cx="8197385"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25">
            <a:extLst>
              <a:ext uri="{FF2B5EF4-FFF2-40B4-BE49-F238E27FC236}">
                <a16:creationId xmlns:a16="http://schemas.microsoft.com/office/drawing/2014/main" id="{A7FF35A2-5C5B-9443-A3D8-4D6A1DF24FE7}"/>
              </a:ext>
            </a:extLst>
          </p:cNvPr>
          <p:cNvSpPr>
            <a:spLocks noGrp="1"/>
          </p:cNvSpPr>
          <p:nvPr>
            <p:ph type="body" sz="quarter" idx="15" hasCustomPrompt="1"/>
          </p:nvPr>
        </p:nvSpPr>
        <p:spPr>
          <a:xfrm>
            <a:off x="473308" y="5951623"/>
            <a:ext cx="2195513" cy="558800"/>
          </a:xfrm>
        </p:spPr>
        <p:txBody>
          <a:bodyPr lIns="0" tIns="0" rIns="0" bIns="0">
            <a:noAutofit/>
          </a:bodyPr>
          <a:lstStyle>
            <a:lvl1pPr marL="0" indent="0">
              <a:lnSpc>
                <a:spcPts val="1200"/>
              </a:lnSpc>
              <a:spcBef>
                <a:spcPts val="0"/>
              </a:spcBef>
              <a:buNone/>
              <a:defRPr sz="1050">
                <a:solidFill>
                  <a:schemeClr val="bg1"/>
                </a:solidFill>
                <a:latin typeface="Arial" panose="020B0604020202020204" pitchFamily="34" charset="0"/>
                <a:cs typeface="Arial" panose="020B0604020202020204" pitchFamily="34" charset="0"/>
              </a:defRPr>
            </a:lvl1pPr>
          </a:lstStyle>
          <a:p>
            <a:pPr lvl="0"/>
            <a:r>
              <a:rPr lang="en-US"/>
              <a:t>Presenter name</a:t>
            </a:r>
            <a:br>
              <a:rPr lang="en-US"/>
            </a:br>
            <a:r>
              <a:rPr lang="en-US"/>
              <a:t>Title, Department</a:t>
            </a:r>
          </a:p>
        </p:txBody>
      </p:sp>
      <p:sp>
        <p:nvSpPr>
          <p:cNvPr id="23" name="TextBox 22">
            <a:extLst>
              <a:ext uri="{FF2B5EF4-FFF2-40B4-BE49-F238E27FC236}">
                <a16:creationId xmlns:a16="http://schemas.microsoft.com/office/drawing/2014/main" id="{E67B252F-CFCB-BE48-886C-D4E113BC4D1C}"/>
              </a:ext>
            </a:extLst>
          </p:cNvPr>
          <p:cNvSpPr txBox="1"/>
          <p:nvPr userDrawn="1"/>
        </p:nvSpPr>
        <p:spPr>
          <a:xfrm>
            <a:off x="4541801" y="5951624"/>
            <a:ext cx="2674509" cy="161583"/>
          </a:xfrm>
          <a:prstGeom prst="rect">
            <a:avLst/>
          </a:prstGeom>
          <a:noFill/>
        </p:spPr>
        <p:txBody>
          <a:bodyPr wrap="square" lIns="0" tIns="0" rIns="0" bIns="0" rtlCol="0">
            <a:noAutofit/>
          </a:bodyPr>
          <a:lstStyle/>
          <a:p>
            <a:pPr algn="r"/>
            <a:fld id="{1976A44C-969B-C046-938C-92CAE64EBF8B}" type="datetime4">
              <a:rPr lang="en-US" sz="1050" smtClean="0">
                <a:solidFill>
                  <a:schemeClr val="bg1"/>
                </a:solidFill>
                <a:latin typeface="Arial" panose="020B0604020202020204" pitchFamily="34" charset="0"/>
                <a:cs typeface="Arial" panose="020B0604020202020204" pitchFamily="34" charset="0"/>
              </a:rPr>
              <a:pPr algn="r"/>
              <a:t>August 21, 2025</a:t>
            </a:fld>
            <a:endParaRPr lang="en-US" sz="105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9020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8866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5730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022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1A4A43D-6E1F-F544-9C17-7F03890F09FB}"/>
              </a:ext>
            </a:extLst>
          </p:cNvPr>
          <p:cNvSpPr/>
          <p:nvPr userDrawn="1"/>
        </p:nvSpPr>
        <p:spPr>
          <a:xfrm>
            <a:off x="1" y="0"/>
            <a:ext cx="3756990" cy="6858000"/>
          </a:xfrm>
          <a:prstGeom prst="rect">
            <a:avLst/>
          </a:prstGeom>
          <a:solidFill>
            <a:srgbClr val="FF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Box 9">
            <a:extLst>
              <a:ext uri="{FF2B5EF4-FFF2-40B4-BE49-F238E27FC236}">
                <a16:creationId xmlns:a16="http://schemas.microsoft.com/office/drawing/2014/main" id="{12F82459-1B0A-ED4D-8E2A-B2F5E8F16413}"/>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a:solidFill>
                <a:srgbClr val="041E42"/>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D23011B8-29CE-4540-9F7B-4E7EC2680332}"/>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7166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A82D67-8B99-4A4E-AD2C-26851899850A}"/>
              </a:ext>
            </a:extLst>
          </p:cNvPr>
          <p:cNvSpPr/>
          <p:nvPr userDrawn="1"/>
        </p:nvSpPr>
        <p:spPr>
          <a:xfrm>
            <a:off x="1" y="0"/>
            <a:ext cx="3756990" cy="6858000"/>
          </a:xfrm>
          <a:prstGeom prst="rect">
            <a:avLst/>
          </a:prstGeom>
          <a:solidFill>
            <a:srgbClr val="FF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Box 9">
            <a:extLst>
              <a:ext uri="{FF2B5EF4-FFF2-40B4-BE49-F238E27FC236}">
                <a16:creationId xmlns:a16="http://schemas.microsoft.com/office/drawing/2014/main" id="{78CE94EC-592F-F747-96CA-B134450792FF}"/>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a:solidFill>
                <a:srgbClr val="041E42"/>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6B6E49C1-5D36-9E45-8FA4-51BCF677C944}"/>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0158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C75D5A-511F-7E45-B9F0-4EE36EB538EE}"/>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13691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91EB79FE-A84B-D04F-851A-61661A8B5155}"/>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a:solidFill>
                <a:srgbClr val="041E42"/>
              </a:solidFill>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DF3D79D4-2FE0-604F-B7F6-3004266CDAA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821828" y="6172714"/>
            <a:ext cx="1112214" cy="475121"/>
          </a:xfrm>
          <a:prstGeom prst="rect">
            <a:avLst/>
          </a:prstGeom>
        </p:spPr>
      </p:pic>
      <p:cxnSp>
        <p:nvCxnSpPr>
          <p:cNvPr id="12" name="Straight Connector 11">
            <a:extLst>
              <a:ext uri="{FF2B5EF4-FFF2-40B4-BE49-F238E27FC236}">
                <a16:creationId xmlns:a16="http://schemas.microsoft.com/office/drawing/2014/main" id="{A8755384-0657-2D4F-89DB-43B6F745932E}"/>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7880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45AB82-9E26-4D48-B592-8CA72D5474FC}"/>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Vertical Title 1"/>
          <p:cNvSpPr>
            <a:spLocks noGrp="1"/>
          </p:cNvSpPr>
          <p:nvPr>
            <p:ph type="title" orient="vert"/>
          </p:nvPr>
        </p:nvSpPr>
        <p:spPr>
          <a:xfrm>
            <a:off x="6543675" y="365125"/>
            <a:ext cx="1971675" cy="56579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6579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BDB581BA-CB62-8944-B758-D71BAA6C5BAD}"/>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a:solidFill>
                <a:srgbClr val="041E42"/>
              </a:solidFill>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43755BC2-15F9-8747-B3AA-AF9CE20F2E3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821828" y="6172714"/>
            <a:ext cx="1112214" cy="475121"/>
          </a:xfrm>
          <a:prstGeom prst="rect">
            <a:avLst/>
          </a:prstGeom>
        </p:spPr>
      </p:pic>
      <p:cxnSp>
        <p:nvCxnSpPr>
          <p:cNvPr id="12" name="Straight Connector 11">
            <a:extLst>
              <a:ext uri="{FF2B5EF4-FFF2-40B4-BE49-F238E27FC236}">
                <a16:creationId xmlns:a16="http://schemas.microsoft.com/office/drawing/2014/main" id="{413CD532-F17B-E740-B51B-02F6182DD384}"/>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4499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041E4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B7223A9-D871-8142-A87A-BE156457A781}"/>
              </a:ext>
            </a:extLst>
          </p:cNvPr>
          <p:cNvPicPr>
            <a:picLocks noChangeAspect="1"/>
          </p:cNvPicPr>
          <p:nvPr userDrawn="1"/>
        </p:nvPicPr>
        <p:blipFill rotWithShape="1">
          <a:blip r:embed="rId2"/>
          <a:srcRect l="996" t="5810" r="795" b="25539"/>
          <a:stretch/>
        </p:blipFill>
        <p:spPr>
          <a:xfrm rot="16200000">
            <a:off x="4127154" y="1841153"/>
            <a:ext cx="6858005" cy="3175687"/>
          </a:xfrm>
          <a:prstGeom prst="rect">
            <a:avLst/>
          </a:prstGeom>
        </p:spPr>
      </p:pic>
      <p:pic>
        <p:nvPicPr>
          <p:cNvPr id="11" name="Picture 10">
            <a:extLst>
              <a:ext uri="{FF2B5EF4-FFF2-40B4-BE49-F238E27FC236}">
                <a16:creationId xmlns:a16="http://schemas.microsoft.com/office/drawing/2014/main" id="{3DA87849-F4CC-D543-B821-90B0154A0F2A}"/>
              </a:ext>
            </a:extLst>
          </p:cNvPr>
          <p:cNvPicPr>
            <a:picLocks noChangeAspect="1"/>
          </p:cNvPicPr>
          <p:nvPr userDrawn="1"/>
        </p:nvPicPr>
        <p:blipFill>
          <a:blip r:embed="rId3">
            <a:alphaModFix amt="46000"/>
          </a:blip>
          <a:stretch>
            <a:fillRect/>
          </a:stretch>
        </p:blipFill>
        <p:spPr>
          <a:xfrm>
            <a:off x="5968310" y="0"/>
            <a:ext cx="3175688" cy="1575554"/>
          </a:xfrm>
          <a:prstGeom prst="rect">
            <a:avLst/>
          </a:prstGeom>
        </p:spPr>
      </p:pic>
      <p:pic>
        <p:nvPicPr>
          <p:cNvPr id="14" name="Graphic 13">
            <a:extLst>
              <a:ext uri="{FF2B5EF4-FFF2-40B4-BE49-F238E27FC236}">
                <a16:creationId xmlns:a16="http://schemas.microsoft.com/office/drawing/2014/main" id="{D1978BA5-72BD-1949-A11D-E2C7D816DA8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031873" y="248504"/>
            <a:ext cx="981075" cy="419100"/>
          </a:xfrm>
          <a:prstGeom prst="rect">
            <a:avLst/>
          </a:prstGeom>
        </p:spPr>
      </p:pic>
      <p:sp>
        <p:nvSpPr>
          <p:cNvPr id="2" name="Title 1">
            <a:extLst>
              <a:ext uri="{FF2B5EF4-FFF2-40B4-BE49-F238E27FC236}">
                <a16:creationId xmlns:a16="http://schemas.microsoft.com/office/drawing/2014/main" id="{AA4A5B1E-F1F1-7841-8234-EC29E0848AF4}"/>
              </a:ext>
            </a:extLst>
          </p:cNvPr>
          <p:cNvSpPr>
            <a:spLocks noGrp="1"/>
          </p:cNvSpPr>
          <p:nvPr>
            <p:ph type="ctrTitle" hasCustomPrompt="1"/>
          </p:nvPr>
        </p:nvSpPr>
        <p:spPr>
          <a:xfrm>
            <a:off x="473308" y="1817715"/>
            <a:ext cx="5226246" cy="164620"/>
          </a:xfrm>
        </p:spPr>
        <p:txBody>
          <a:bodyPr lIns="0" tIns="0" rIns="0" bIns="0" anchor="t" anchorCtr="0">
            <a:noAutofit/>
          </a:bodyPr>
          <a:lstStyle>
            <a:lvl1pPr algn="ctr">
              <a:defRPr sz="1050" b="1" cap="all" spc="75" baseline="0">
                <a:solidFill>
                  <a:schemeClr val="bg1"/>
                </a:solidFill>
                <a:latin typeface="Arial" panose="020B0604020202020204" pitchFamily="34" charset="0"/>
                <a:cs typeface="Arial" panose="020B0604020202020204" pitchFamily="34" charset="0"/>
              </a:defRPr>
            </a:lvl1pPr>
          </a:lstStyle>
          <a:p>
            <a:r>
              <a:rPr lang="en-US"/>
              <a:t>Presentation Title</a:t>
            </a:r>
          </a:p>
        </p:txBody>
      </p:sp>
      <p:sp>
        <p:nvSpPr>
          <p:cNvPr id="3" name="Subtitle 2">
            <a:extLst>
              <a:ext uri="{FF2B5EF4-FFF2-40B4-BE49-F238E27FC236}">
                <a16:creationId xmlns:a16="http://schemas.microsoft.com/office/drawing/2014/main" id="{B0760DD4-96F0-3049-BDB7-064112849C08}"/>
              </a:ext>
            </a:extLst>
          </p:cNvPr>
          <p:cNvSpPr>
            <a:spLocks noGrp="1"/>
          </p:cNvSpPr>
          <p:nvPr>
            <p:ph type="subTitle" idx="1" hasCustomPrompt="1"/>
          </p:nvPr>
        </p:nvSpPr>
        <p:spPr>
          <a:xfrm>
            <a:off x="473308" y="2149831"/>
            <a:ext cx="5226246" cy="3028088"/>
          </a:xfrm>
          <a:prstGeom prst="rect">
            <a:avLst/>
          </a:prstGeom>
        </p:spPr>
        <p:txBody>
          <a:bodyPr lIns="0" tIns="0" rIns="0" bIns="0">
            <a:noAutofit/>
          </a:bodyPr>
          <a:lstStyle>
            <a:lvl1pPr marL="0" indent="0" algn="ctr">
              <a:lnSpc>
                <a:spcPts val="5625"/>
              </a:lnSpc>
              <a:buNone/>
              <a:defRPr sz="5400">
                <a:solidFill>
                  <a:srgbClr val="A89968"/>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a:t>
            </a:r>
            <a:br>
              <a:rPr lang="en-US"/>
            </a:br>
            <a:r>
              <a:rPr lang="en-US"/>
              <a:t>title headline goes here.</a:t>
            </a:r>
          </a:p>
        </p:txBody>
      </p:sp>
      <p:cxnSp>
        <p:nvCxnSpPr>
          <p:cNvPr id="8" name="Straight Connector 7">
            <a:extLst>
              <a:ext uri="{FF2B5EF4-FFF2-40B4-BE49-F238E27FC236}">
                <a16:creationId xmlns:a16="http://schemas.microsoft.com/office/drawing/2014/main" id="{C5E44B96-9B76-D14E-ACF3-7144347FCD7F}"/>
              </a:ext>
            </a:extLst>
          </p:cNvPr>
          <p:cNvCxnSpPr>
            <a:cxnSpLocks/>
          </p:cNvCxnSpPr>
          <p:nvPr userDrawn="1"/>
        </p:nvCxnSpPr>
        <p:spPr>
          <a:xfrm>
            <a:off x="473308" y="5721180"/>
            <a:ext cx="5226246"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8" name="Graphic 17">
            <a:extLst>
              <a:ext uri="{FF2B5EF4-FFF2-40B4-BE49-F238E27FC236}">
                <a16:creationId xmlns:a16="http://schemas.microsoft.com/office/drawing/2014/main" id="{4E6F9784-A60F-3A47-B581-E2EB1E6FA38A}"/>
              </a:ext>
            </a:extLst>
          </p:cNvPr>
          <p:cNvPicPr>
            <a:picLocks noChangeAspect="1"/>
          </p:cNvPicPr>
          <p:nvPr userDrawn="1"/>
        </p:nvPicPr>
        <p:blipFill>
          <a:blip r:embed="rId6"/>
          <a:srcRect/>
          <a:stretch/>
        </p:blipFill>
        <p:spPr>
          <a:xfrm>
            <a:off x="2779924" y="889189"/>
            <a:ext cx="632894" cy="632894"/>
          </a:xfrm>
          <a:prstGeom prst="rect">
            <a:avLst/>
          </a:prstGeom>
        </p:spPr>
      </p:pic>
      <p:cxnSp>
        <p:nvCxnSpPr>
          <p:cNvPr id="20" name="Straight Connector 19">
            <a:extLst>
              <a:ext uri="{FF2B5EF4-FFF2-40B4-BE49-F238E27FC236}">
                <a16:creationId xmlns:a16="http://schemas.microsoft.com/office/drawing/2014/main" id="{1794235D-B38D-3B4F-A7D1-312883C95350}"/>
              </a:ext>
            </a:extLst>
          </p:cNvPr>
          <p:cNvCxnSpPr/>
          <p:nvPr userDrawn="1"/>
        </p:nvCxnSpPr>
        <p:spPr>
          <a:xfrm>
            <a:off x="3086431" y="-191069"/>
            <a:ext cx="0" cy="928523"/>
          </a:xfrm>
          <a:prstGeom prst="line">
            <a:avLst/>
          </a:prstGeom>
          <a:ln w="12700">
            <a:solidFill>
              <a:srgbClr val="A89968"/>
            </a:solidFill>
          </a:ln>
        </p:spPr>
        <p:style>
          <a:lnRef idx="1">
            <a:schemeClr val="dk1"/>
          </a:lnRef>
          <a:fillRef idx="0">
            <a:schemeClr val="dk1"/>
          </a:fillRef>
          <a:effectRef idx="0">
            <a:schemeClr val="dk1"/>
          </a:effectRef>
          <a:fontRef idx="minor">
            <a:schemeClr val="tx1"/>
          </a:fontRef>
        </p:style>
      </p:cxnSp>
      <p:sp>
        <p:nvSpPr>
          <p:cNvPr id="26" name="Text Placeholder 25">
            <a:extLst>
              <a:ext uri="{FF2B5EF4-FFF2-40B4-BE49-F238E27FC236}">
                <a16:creationId xmlns:a16="http://schemas.microsoft.com/office/drawing/2014/main" id="{85EEBCC6-D9C3-A04C-84D6-E0EAC530DB09}"/>
              </a:ext>
            </a:extLst>
          </p:cNvPr>
          <p:cNvSpPr>
            <a:spLocks noGrp="1"/>
          </p:cNvSpPr>
          <p:nvPr>
            <p:ph type="body" sz="quarter" idx="15" hasCustomPrompt="1"/>
          </p:nvPr>
        </p:nvSpPr>
        <p:spPr>
          <a:xfrm>
            <a:off x="485775" y="5951623"/>
            <a:ext cx="2195513" cy="558800"/>
          </a:xfrm>
        </p:spPr>
        <p:txBody>
          <a:bodyPr lIns="0" tIns="0" rIns="0" bIns="0">
            <a:noAutofit/>
          </a:bodyPr>
          <a:lstStyle>
            <a:lvl1pPr marL="0" indent="0">
              <a:lnSpc>
                <a:spcPts val="1200"/>
              </a:lnSpc>
              <a:spcBef>
                <a:spcPts val="0"/>
              </a:spcBef>
              <a:buNone/>
              <a:defRPr sz="1050">
                <a:solidFill>
                  <a:schemeClr val="bg1"/>
                </a:solidFill>
                <a:latin typeface="Arial" panose="020B0604020202020204" pitchFamily="34" charset="0"/>
                <a:cs typeface="Arial" panose="020B0604020202020204" pitchFamily="34" charset="0"/>
              </a:defRPr>
            </a:lvl1pPr>
          </a:lstStyle>
          <a:p>
            <a:pPr lvl="0"/>
            <a:r>
              <a:rPr lang="en-US"/>
              <a:t>Presenter name</a:t>
            </a:r>
            <a:br>
              <a:rPr lang="en-US"/>
            </a:br>
            <a:r>
              <a:rPr lang="en-US"/>
              <a:t>Title, Department</a:t>
            </a:r>
          </a:p>
        </p:txBody>
      </p:sp>
      <p:sp>
        <p:nvSpPr>
          <p:cNvPr id="29" name="TextBox 28">
            <a:extLst>
              <a:ext uri="{FF2B5EF4-FFF2-40B4-BE49-F238E27FC236}">
                <a16:creationId xmlns:a16="http://schemas.microsoft.com/office/drawing/2014/main" id="{FF47D01F-1089-684D-8AC5-52A84883759B}"/>
              </a:ext>
            </a:extLst>
          </p:cNvPr>
          <p:cNvSpPr txBox="1"/>
          <p:nvPr userDrawn="1"/>
        </p:nvSpPr>
        <p:spPr>
          <a:xfrm>
            <a:off x="3025046" y="5951624"/>
            <a:ext cx="2674509" cy="161583"/>
          </a:xfrm>
          <a:prstGeom prst="rect">
            <a:avLst/>
          </a:prstGeom>
          <a:noFill/>
        </p:spPr>
        <p:txBody>
          <a:bodyPr wrap="square" lIns="0" tIns="0" rIns="0" bIns="0" rtlCol="0">
            <a:noAutofit/>
          </a:bodyPr>
          <a:lstStyle/>
          <a:p>
            <a:pPr algn="r"/>
            <a:fld id="{1976A44C-969B-C046-938C-92CAE64EBF8B}" type="datetime4">
              <a:rPr lang="en-US" sz="1050" smtClean="0">
                <a:solidFill>
                  <a:schemeClr val="bg1"/>
                </a:solidFill>
                <a:latin typeface="Arial" panose="020B0604020202020204" pitchFamily="34" charset="0"/>
                <a:cs typeface="Arial" panose="020B0604020202020204" pitchFamily="34" charset="0"/>
              </a:rPr>
              <a:pPr algn="r"/>
              <a:t>August 21, 2025</a:t>
            </a:fld>
            <a:endParaRPr lang="en-US" sz="105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057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2">
    <p:bg>
      <p:bgPr>
        <a:solidFill>
          <a:srgbClr val="041E4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2DD08C5-12D6-314D-BB01-F838ADE6620E}"/>
              </a:ext>
            </a:extLst>
          </p:cNvPr>
          <p:cNvSpPr/>
          <p:nvPr userDrawn="1"/>
        </p:nvSpPr>
        <p:spPr>
          <a:xfrm>
            <a:off x="4943" y="0"/>
            <a:ext cx="9139057" cy="6858000"/>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4">
            <a:extLst>
              <a:ext uri="{FF2B5EF4-FFF2-40B4-BE49-F238E27FC236}">
                <a16:creationId xmlns:a16="http://schemas.microsoft.com/office/drawing/2014/main" id="{6B1B761A-27A7-E640-AAA0-157C2096C616}"/>
              </a:ext>
            </a:extLst>
          </p:cNvPr>
          <p:cNvSpPr>
            <a:spLocks noGrp="1"/>
          </p:cNvSpPr>
          <p:nvPr>
            <p:ph type="pic" sz="quarter" idx="16"/>
          </p:nvPr>
        </p:nvSpPr>
        <p:spPr>
          <a:xfrm>
            <a:off x="5968310" y="0"/>
            <a:ext cx="3175690" cy="6858000"/>
          </a:xfrm>
        </p:spPr>
        <p:txBody>
          <a:bodyPr/>
          <a:lstStyle/>
          <a:p>
            <a:endParaRPr lang="en-US"/>
          </a:p>
        </p:txBody>
      </p:sp>
      <p:pic>
        <p:nvPicPr>
          <p:cNvPr id="14" name="Graphic 13">
            <a:extLst>
              <a:ext uri="{FF2B5EF4-FFF2-40B4-BE49-F238E27FC236}">
                <a16:creationId xmlns:a16="http://schemas.microsoft.com/office/drawing/2014/main" id="{D1978BA5-72BD-1949-A11D-E2C7D816DA8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73308" y="5951622"/>
            <a:ext cx="1087135" cy="464407"/>
          </a:xfrm>
          <a:prstGeom prst="rect">
            <a:avLst/>
          </a:prstGeom>
        </p:spPr>
      </p:pic>
      <p:sp>
        <p:nvSpPr>
          <p:cNvPr id="2" name="Title 1">
            <a:extLst>
              <a:ext uri="{FF2B5EF4-FFF2-40B4-BE49-F238E27FC236}">
                <a16:creationId xmlns:a16="http://schemas.microsoft.com/office/drawing/2014/main" id="{AA4A5B1E-F1F1-7841-8234-EC29E0848AF4}"/>
              </a:ext>
            </a:extLst>
          </p:cNvPr>
          <p:cNvSpPr>
            <a:spLocks noGrp="1"/>
          </p:cNvSpPr>
          <p:nvPr>
            <p:ph type="ctrTitle" hasCustomPrompt="1"/>
          </p:nvPr>
        </p:nvSpPr>
        <p:spPr>
          <a:xfrm>
            <a:off x="473308" y="1817715"/>
            <a:ext cx="5226246" cy="164620"/>
          </a:xfrm>
        </p:spPr>
        <p:txBody>
          <a:bodyPr lIns="0" tIns="0" rIns="0" bIns="0" anchor="t" anchorCtr="0">
            <a:noAutofit/>
          </a:bodyPr>
          <a:lstStyle>
            <a:lvl1pPr algn="ctr">
              <a:defRPr sz="1050" b="1" cap="all" spc="75" baseline="0">
                <a:solidFill>
                  <a:schemeClr val="bg1"/>
                </a:solidFill>
                <a:latin typeface="Arial" panose="020B0604020202020204" pitchFamily="34" charset="0"/>
                <a:cs typeface="Arial" panose="020B0604020202020204" pitchFamily="34" charset="0"/>
              </a:defRPr>
            </a:lvl1pPr>
          </a:lstStyle>
          <a:p>
            <a:r>
              <a:rPr lang="en-US"/>
              <a:t>Presentation Title</a:t>
            </a:r>
          </a:p>
        </p:txBody>
      </p:sp>
      <p:sp>
        <p:nvSpPr>
          <p:cNvPr id="3" name="Subtitle 2">
            <a:extLst>
              <a:ext uri="{FF2B5EF4-FFF2-40B4-BE49-F238E27FC236}">
                <a16:creationId xmlns:a16="http://schemas.microsoft.com/office/drawing/2014/main" id="{B0760DD4-96F0-3049-BDB7-064112849C08}"/>
              </a:ext>
            </a:extLst>
          </p:cNvPr>
          <p:cNvSpPr>
            <a:spLocks noGrp="1"/>
          </p:cNvSpPr>
          <p:nvPr>
            <p:ph type="subTitle" idx="1" hasCustomPrompt="1"/>
          </p:nvPr>
        </p:nvSpPr>
        <p:spPr>
          <a:xfrm>
            <a:off x="473308" y="2149831"/>
            <a:ext cx="5226246" cy="3028088"/>
          </a:xfrm>
          <a:prstGeom prst="rect">
            <a:avLst/>
          </a:prstGeom>
        </p:spPr>
        <p:txBody>
          <a:bodyPr lIns="0" tIns="0" rIns="0" bIns="0">
            <a:noAutofit/>
          </a:bodyPr>
          <a:lstStyle>
            <a:lvl1pPr marL="0" indent="0" algn="ctr">
              <a:lnSpc>
                <a:spcPts val="5625"/>
              </a:lnSpc>
              <a:buNone/>
              <a:defRPr sz="5400">
                <a:solidFill>
                  <a:srgbClr val="A89968"/>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a:t>
            </a:r>
            <a:br>
              <a:rPr lang="en-US"/>
            </a:br>
            <a:r>
              <a:rPr lang="en-US"/>
              <a:t>title headline goes here.</a:t>
            </a:r>
          </a:p>
        </p:txBody>
      </p:sp>
      <p:cxnSp>
        <p:nvCxnSpPr>
          <p:cNvPr id="8" name="Straight Connector 7">
            <a:extLst>
              <a:ext uri="{FF2B5EF4-FFF2-40B4-BE49-F238E27FC236}">
                <a16:creationId xmlns:a16="http://schemas.microsoft.com/office/drawing/2014/main" id="{C5E44B96-9B76-D14E-ACF3-7144347FCD7F}"/>
              </a:ext>
            </a:extLst>
          </p:cNvPr>
          <p:cNvCxnSpPr>
            <a:cxnSpLocks/>
          </p:cNvCxnSpPr>
          <p:nvPr userDrawn="1"/>
        </p:nvCxnSpPr>
        <p:spPr>
          <a:xfrm>
            <a:off x="473308" y="5721180"/>
            <a:ext cx="5226246"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8" name="Graphic 17">
            <a:extLst>
              <a:ext uri="{FF2B5EF4-FFF2-40B4-BE49-F238E27FC236}">
                <a16:creationId xmlns:a16="http://schemas.microsoft.com/office/drawing/2014/main" id="{4E6F9784-A60F-3A47-B581-E2EB1E6FA38A}"/>
              </a:ext>
            </a:extLst>
          </p:cNvPr>
          <p:cNvPicPr>
            <a:picLocks noChangeAspect="1"/>
          </p:cNvPicPr>
          <p:nvPr userDrawn="1"/>
        </p:nvPicPr>
        <p:blipFill>
          <a:blip r:embed="rId4"/>
          <a:srcRect/>
          <a:stretch/>
        </p:blipFill>
        <p:spPr>
          <a:xfrm>
            <a:off x="2779924" y="889189"/>
            <a:ext cx="632894" cy="632894"/>
          </a:xfrm>
          <a:prstGeom prst="rect">
            <a:avLst/>
          </a:prstGeom>
        </p:spPr>
      </p:pic>
      <p:cxnSp>
        <p:nvCxnSpPr>
          <p:cNvPr id="20" name="Straight Connector 19">
            <a:extLst>
              <a:ext uri="{FF2B5EF4-FFF2-40B4-BE49-F238E27FC236}">
                <a16:creationId xmlns:a16="http://schemas.microsoft.com/office/drawing/2014/main" id="{1794235D-B38D-3B4F-A7D1-312883C95350}"/>
              </a:ext>
            </a:extLst>
          </p:cNvPr>
          <p:cNvCxnSpPr/>
          <p:nvPr userDrawn="1"/>
        </p:nvCxnSpPr>
        <p:spPr>
          <a:xfrm>
            <a:off x="3086431" y="-191069"/>
            <a:ext cx="0" cy="928523"/>
          </a:xfrm>
          <a:prstGeom prst="line">
            <a:avLst/>
          </a:prstGeom>
          <a:ln w="12700">
            <a:solidFill>
              <a:srgbClr val="A89968"/>
            </a:solidFill>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FF47D01F-1089-684D-8AC5-52A84883759B}"/>
              </a:ext>
            </a:extLst>
          </p:cNvPr>
          <p:cNvSpPr txBox="1"/>
          <p:nvPr userDrawn="1"/>
        </p:nvSpPr>
        <p:spPr>
          <a:xfrm>
            <a:off x="3025046" y="5951624"/>
            <a:ext cx="2674509" cy="161583"/>
          </a:xfrm>
          <a:prstGeom prst="rect">
            <a:avLst/>
          </a:prstGeom>
          <a:noFill/>
        </p:spPr>
        <p:txBody>
          <a:bodyPr wrap="square" lIns="0" tIns="0" rIns="0" bIns="0"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050">
                <a:solidFill>
                  <a:schemeClr val="bg1"/>
                </a:solidFill>
                <a:latin typeface="Arial" panose="020B0604020202020204" pitchFamily="34" charset="0"/>
                <a:cs typeface="Arial" panose="020B0604020202020204" pitchFamily="34" charset="0"/>
              </a:rPr>
              <a:t>Presenter name</a:t>
            </a:r>
            <a:br>
              <a:rPr lang="en-US" sz="1050">
                <a:solidFill>
                  <a:schemeClr val="bg1"/>
                </a:solidFill>
                <a:latin typeface="Arial" panose="020B0604020202020204" pitchFamily="34" charset="0"/>
                <a:cs typeface="Arial" panose="020B0604020202020204" pitchFamily="34" charset="0"/>
              </a:rPr>
            </a:br>
            <a:r>
              <a:rPr lang="en-US" sz="1050">
                <a:solidFill>
                  <a:schemeClr val="bg1"/>
                </a:solidFill>
                <a:latin typeface="Arial" panose="020B0604020202020204" pitchFamily="34" charset="0"/>
                <a:cs typeface="Arial" panose="020B0604020202020204" pitchFamily="34" charset="0"/>
              </a:rPr>
              <a:t>Title, Department</a:t>
            </a:r>
          </a:p>
          <a:p>
            <a:pPr algn="r"/>
            <a:fld id="{1976A44C-969B-C046-938C-92CAE64EBF8B}" type="datetime4">
              <a:rPr lang="en-US" sz="1050" smtClean="0">
                <a:solidFill>
                  <a:schemeClr val="bg1"/>
                </a:solidFill>
                <a:latin typeface="Arial" panose="020B0604020202020204" pitchFamily="34" charset="0"/>
                <a:cs typeface="Arial" panose="020B0604020202020204" pitchFamily="34" charset="0"/>
              </a:rPr>
              <a:pPr algn="r"/>
              <a:t>August 21, 2025</a:t>
            </a:fld>
            <a:endParaRPr lang="en-US" sz="105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4664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A89968"/>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47EDA7E-9600-A445-BD08-18A82ABED34B}"/>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778FC574-4858-E640-99C2-16CD9E1FF94A}"/>
              </a:ext>
            </a:extLst>
          </p:cNvPr>
          <p:cNvSpPr>
            <a:spLocks noGrp="1"/>
          </p:cNvSpPr>
          <p:nvPr>
            <p:ph type="title"/>
          </p:nvPr>
        </p:nvSpPr>
        <p:spPr>
          <a:xfrm>
            <a:off x="490298" y="2953265"/>
            <a:ext cx="4964456" cy="1609210"/>
          </a:xfrm>
        </p:spPr>
        <p:txBody>
          <a:bodyPr lIns="0" tIns="0" rIns="0" bIns="0" anchor="t" anchorCtr="0">
            <a:noAutofit/>
          </a:bodyPr>
          <a:lstStyle>
            <a:lvl1pPr>
              <a:defRPr sz="4500" cap="all" spc="75" baseline="0">
                <a:solidFill>
                  <a:schemeClr val="bg1"/>
                </a:solidFill>
                <a:latin typeface="Impact" panose="020B080603090205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D2023AA-2197-0446-AB42-D28BA422DD8A}"/>
              </a:ext>
            </a:extLst>
          </p:cNvPr>
          <p:cNvSpPr>
            <a:spLocks noGrp="1"/>
          </p:cNvSpPr>
          <p:nvPr>
            <p:ph type="body" idx="1" hasCustomPrompt="1"/>
          </p:nvPr>
        </p:nvSpPr>
        <p:spPr>
          <a:xfrm>
            <a:off x="490298" y="4829176"/>
            <a:ext cx="4964456" cy="595440"/>
          </a:xfrm>
          <a:prstGeom prst="rect">
            <a:avLst/>
          </a:prstGeom>
        </p:spPr>
        <p:txBody>
          <a:bodyPr lIns="0" tIns="0" rIns="0" bIns="0">
            <a:noAutofit/>
          </a:bodyPr>
          <a:lstStyle>
            <a:lvl1pPr marL="0" indent="0">
              <a:buNone/>
              <a:defRPr sz="2250">
                <a:solidFill>
                  <a:srgbClr val="041E42"/>
                </a:solidFill>
                <a:latin typeface="Georgia" panose="02040502050405020303" pitchFamily="18"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Agenda Topic Here</a:t>
            </a:r>
          </a:p>
        </p:txBody>
      </p:sp>
      <p:sp>
        <p:nvSpPr>
          <p:cNvPr id="10" name="Text Placeholder 9">
            <a:extLst>
              <a:ext uri="{FF2B5EF4-FFF2-40B4-BE49-F238E27FC236}">
                <a16:creationId xmlns:a16="http://schemas.microsoft.com/office/drawing/2014/main" id="{92FE8BA0-9E2C-CF44-BABD-55B346783B67}"/>
              </a:ext>
            </a:extLst>
          </p:cNvPr>
          <p:cNvSpPr>
            <a:spLocks noGrp="1"/>
          </p:cNvSpPr>
          <p:nvPr>
            <p:ph type="body" sz="quarter" idx="13" hasCustomPrompt="1"/>
          </p:nvPr>
        </p:nvSpPr>
        <p:spPr>
          <a:xfrm>
            <a:off x="495061" y="2250003"/>
            <a:ext cx="4542235" cy="436563"/>
          </a:xfrm>
          <a:prstGeom prst="rect">
            <a:avLst/>
          </a:prstGeom>
        </p:spPr>
        <p:txBody>
          <a:bodyPr lIns="0" tIns="0" rIns="0" bIns="0" anchor="b" anchorCtr="0">
            <a:noAutofit/>
          </a:bodyPr>
          <a:lstStyle>
            <a:lvl1pPr marL="0" indent="0">
              <a:buNone/>
              <a:defRPr sz="1050" b="1" cap="all" spc="75" baseline="0">
                <a:solidFill>
                  <a:srgbClr val="041E42"/>
                </a:solidFill>
                <a:latin typeface="Arial" panose="020B0604020202020204" pitchFamily="34" charset="0"/>
                <a:cs typeface="Arial" panose="020B0604020202020204" pitchFamily="34" charset="0"/>
              </a:defRPr>
            </a:lvl1pPr>
          </a:lstStyle>
          <a:p>
            <a:pPr lvl="0"/>
            <a:r>
              <a:rPr lang="en-US"/>
              <a:t>Section Title/Number</a:t>
            </a:r>
          </a:p>
        </p:txBody>
      </p:sp>
      <p:cxnSp>
        <p:nvCxnSpPr>
          <p:cNvPr id="11" name="Straight Connector 10">
            <a:extLst>
              <a:ext uri="{FF2B5EF4-FFF2-40B4-BE49-F238E27FC236}">
                <a16:creationId xmlns:a16="http://schemas.microsoft.com/office/drawing/2014/main" id="{3E451DA1-6FA8-4E4D-A5F4-77545F145275}"/>
              </a:ext>
            </a:extLst>
          </p:cNvPr>
          <p:cNvCxnSpPr>
            <a:cxnSpLocks/>
          </p:cNvCxnSpPr>
          <p:nvPr userDrawn="1"/>
        </p:nvCxnSpPr>
        <p:spPr>
          <a:xfrm>
            <a:off x="495061" y="5523468"/>
            <a:ext cx="564732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42D5FF7-C44F-5149-AC5F-9B7A8D72CC3D}"/>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a:solidFill>
                <a:srgbClr val="041E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7335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FFF7E9"/>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D97C0F9-3EF1-024C-88FF-B7B3D56B3480}"/>
              </a:ext>
            </a:extLst>
          </p:cNvPr>
          <p:cNvPicPr>
            <a:picLocks noChangeAspect="1"/>
          </p:cNvPicPr>
          <p:nvPr userDrawn="1"/>
        </p:nvPicPr>
        <p:blipFill>
          <a:blip r:embed="rId2"/>
          <a:srcRect/>
          <a:stretch/>
        </p:blipFill>
        <p:spPr>
          <a:xfrm>
            <a:off x="0" y="0"/>
            <a:ext cx="9144000" cy="6858000"/>
          </a:xfrm>
          <a:prstGeom prst="rect">
            <a:avLst/>
          </a:prstGeom>
        </p:spPr>
      </p:pic>
      <p:sp>
        <p:nvSpPr>
          <p:cNvPr id="12" name="Title 1">
            <a:extLst>
              <a:ext uri="{FF2B5EF4-FFF2-40B4-BE49-F238E27FC236}">
                <a16:creationId xmlns:a16="http://schemas.microsoft.com/office/drawing/2014/main" id="{450A6A17-9EB7-1E40-85C0-F057028282BA}"/>
              </a:ext>
            </a:extLst>
          </p:cNvPr>
          <p:cNvSpPr>
            <a:spLocks noGrp="1"/>
          </p:cNvSpPr>
          <p:nvPr>
            <p:ph type="title"/>
          </p:nvPr>
        </p:nvSpPr>
        <p:spPr>
          <a:xfrm>
            <a:off x="491503" y="2953265"/>
            <a:ext cx="4964456" cy="1609210"/>
          </a:xfrm>
        </p:spPr>
        <p:txBody>
          <a:bodyPr lIns="0" tIns="0" rIns="0" bIns="0" anchor="t" anchorCtr="0">
            <a:noAutofit/>
          </a:bodyPr>
          <a:lstStyle>
            <a:lvl1pPr>
              <a:defRPr sz="5400" cap="all" spc="75" baseline="0">
                <a:solidFill>
                  <a:srgbClr val="041E42"/>
                </a:solidFill>
                <a:latin typeface="Impact" panose="020B0806030902050204" pitchFamily="34" charset="0"/>
              </a:defRPr>
            </a:lvl1pPr>
          </a:lstStyle>
          <a:p>
            <a:r>
              <a:rPr lang="en-US"/>
              <a:t>Click to edit Master title style</a:t>
            </a:r>
          </a:p>
        </p:txBody>
      </p:sp>
      <p:sp>
        <p:nvSpPr>
          <p:cNvPr id="13" name="Text Placeholder 2">
            <a:extLst>
              <a:ext uri="{FF2B5EF4-FFF2-40B4-BE49-F238E27FC236}">
                <a16:creationId xmlns:a16="http://schemas.microsoft.com/office/drawing/2014/main" id="{9F8DFEB7-3679-3547-A29F-A715A56176E3}"/>
              </a:ext>
            </a:extLst>
          </p:cNvPr>
          <p:cNvSpPr>
            <a:spLocks noGrp="1"/>
          </p:cNvSpPr>
          <p:nvPr>
            <p:ph type="body" idx="1" hasCustomPrompt="1"/>
          </p:nvPr>
        </p:nvSpPr>
        <p:spPr>
          <a:xfrm>
            <a:off x="491503" y="5198586"/>
            <a:ext cx="4964456" cy="595440"/>
          </a:xfrm>
          <a:prstGeom prst="rect">
            <a:avLst/>
          </a:prstGeom>
        </p:spPr>
        <p:txBody>
          <a:bodyPr lIns="0" tIns="0" rIns="0" bIns="0">
            <a:noAutofit/>
          </a:bodyPr>
          <a:lstStyle>
            <a:lvl1pPr marL="0" indent="0">
              <a:buNone/>
              <a:defRPr sz="3000">
                <a:solidFill>
                  <a:srgbClr val="004C9D"/>
                </a:solidFill>
                <a:latin typeface="Georgia" panose="02040502050405020303" pitchFamily="18"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Agenda Topic Here</a:t>
            </a:r>
          </a:p>
        </p:txBody>
      </p:sp>
      <p:sp>
        <p:nvSpPr>
          <p:cNvPr id="15" name="Text Placeholder 9">
            <a:extLst>
              <a:ext uri="{FF2B5EF4-FFF2-40B4-BE49-F238E27FC236}">
                <a16:creationId xmlns:a16="http://schemas.microsoft.com/office/drawing/2014/main" id="{60E59F6F-70DD-D44B-B463-CE6EDC04F540}"/>
              </a:ext>
            </a:extLst>
          </p:cNvPr>
          <p:cNvSpPr>
            <a:spLocks noGrp="1"/>
          </p:cNvSpPr>
          <p:nvPr>
            <p:ph type="body" sz="quarter" idx="13" hasCustomPrompt="1"/>
          </p:nvPr>
        </p:nvSpPr>
        <p:spPr>
          <a:xfrm>
            <a:off x="496266" y="2250003"/>
            <a:ext cx="4542235" cy="436563"/>
          </a:xfrm>
          <a:prstGeom prst="rect">
            <a:avLst/>
          </a:prstGeom>
        </p:spPr>
        <p:txBody>
          <a:bodyPr lIns="0" tIns="0" rIns="0" bIns="0" anchor="b" anchorCtr="0">
            <a:noAutofit/>
          </a:bodyPr>
          <a:lstStyle>
            <a:lvl1pPr marL="0" indent="0">
              <a:buNone/>
              <a:defRPr sz="1400" b="1" cap="all" spc="75" baseline="0">
                <a:solidFill>
                  <a:srgbClr val="A89968"/>
                </a:solidFill>
                <a:latin typeface="Arial" panose="020B0604020202020204" pitchFamily="34" charset="0"/>
                <a:cs typeface="Arial" panose="020B0604020202020204" pitchFamily="34" charset="0"/>
              </a:defRPr>
            </a:lvl1pPr>
          </a:lstStyle>
          <a:p>
            <a:pPr lvl="0"/>
            <a:r>
              <a:rPr lang="en-US"/>
              <a:t>Section Title/Number</a:t>
            </a:r>
          </a:p>
        </p:txBody>
      </p:sp>
      <p:cxnSp>
        <p:nvCxnSpPr>
          <p:cNvPr id="16" name="Straight Connector 15">
            <a:extLst>
              <a:ext uri="{FF2B5EF4-FFF2-40B4-BE49-F238E27FC236}">
                <a16:creationId xmlns:a16="http://schemas.microsoft.com/office/drawing/2014/main" id="{B2C6FB1D-2182-9F4E-AC14-7D349148A75A}"/>
              </a:ext>
            </a:extLst>
          </p:cNvPr>
          <p:cNvCxnSpPr>
            <a:cxnSpLocks/>
          </p:cNvCxnSpPr>
          <p:nvPr userDrawn="1"/>
        </p:nvCxnSpPr>
        <p:spPr>
          <a:xfrm>
            <a:off x="496266" y="5892878"/>
            <a:ext cx="4771473"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A2E26DA4-655B-2946-B7D6-97ACB07E886D}"/>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a:solidFill>
                <a:srgbClr val="041E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2216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FFF7E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388C09-1C04-D749-9B9A-1954A04E0B73}"/>
              </a:ext>
            </a:extLst>
          </p:cNvPr>
          <p:cNvPicPr>
            <a:picLocks noChangeAspect="1"/>
          </p:cNvPicPr>
          <p:nvPr userDrawn="1"/>
        </p:nvPicPr>
        <p:blipFill>
          <a:blip r:embed="rId2"/>
          <a:srcRect/>
          <a:stretch/>
        </p:blipFill>
        <p:spPr>
          <a:xfrm>
            <a:off x="0" y="0"/>
            <a:ext cx="9144000" cy="6858000"/>
          </a:xfrm>
          <a:prstGeom prst="rect">
            <a:avLst/>
          </a:prstGeom>
        </p:spPr>
      </p:pic>
      <p:pic>
        <p:nvPicPr>
          <p:cNvPr id="6" name="Graphic 5">
            <a:extLst>
              <a:ext uri="{FF2B5EF4-FFF2-40B4-BE49-F238E27FC236}">
                <a16:creationId xmlns:a16="http://schemas.microsoft.com/office/drawing/2014/main" id="{27861679-0949-EB4A-ACE2-F1813F1B8FC5}"/>
              </a:ext>
            </a:extLst>
          </p:cNvPr>
          <p:cNvPicPr>
            <a:picLocks noChangeAspect="1"/>
          </p:cNvPicPr>
          <p:nvPr userDrawn="1"/>
        </p:nvPicPr>
        <p:blipFill>
          <a:blip r:embed="rId3"/>
          <a:srcRect/>
          <a:stretch/>
        </p:blipFill>
        <p:spPr>
          <a:xfrm>
            <a:off x="4334191" y="5091566"/>
            <a:ext cx="475620" cy="593618"/>
          </a:xfrm>
          <a:prstGeom prst="rect">
            <a:avLst/>
          </a:prstGeom>
        </p:spPr>
      </p:pic>
      <p:pic>
        <p:nvPicPr>
          <p:cNvPr id="8" name="Graphic 7">
            <a:extLst>
              <a:ext uri="{FF2B5EF4-FFF2-40B4-BE49-F238E27FC236}">
                <a16:creationId xmlns:a16="http://schemas.microsoft.com/office/drawing/2014/main" id="{6484226E-17CF-7548-AEF6-B1745AB3BC7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412976" y="2213555"/>
            <a:ext cx="318050" cy="257880"/>
          </a:xfrm>
          <a:prstGeom prst="rect">
            <a:avLst/>
          </a:prstGeom>
        </p:spPr>
      </p:pic>
      <p:sp>
        <p:nvSpPr>
          <p:cNvPr id="10" name="Text Placeholder 9">
            <a:extLst>
              <a:ext uri="{FF2B5EF4-FFF2-40B4-BE49-F238E27FC236}">
                <a16:creationId xmlns:a16="http://schemas.microsoft.com/office/drawing/2014/main" id="{4239861B-5B4E-CD4A-8638-5C1B48F6D402}"/>
              </a:ext>
            </a:extLst>
          </p:cNvPr>
          <p:cNvSpPr>
            <a:spLocks noGrp="1"/>
          </p:cNvSpPr>
          <p:nvPr>
            <p:ph type="body" sz="quarter" idx="10" hasCustomPrompt="1"/>
          </p:nvPr>
        </p:nvSpPr>
        <p:spPr>
          <a:xfrm>
            <a:off x="2097157" y="2743843"/>
            <a:ext cx="4949686" cy="2082800"/>
          </a:xfrm>
        </p:spPr>
        <p:txBody>
          <a:bodyPr anchor="ctr" anchorCtr="0">
            <a:noAutofit/>
          </a:bodyPr>
          <a:lstStyle>
            <a:lvl1pPr marL="0" indent="0" algn="ctr">
              <a:lnSpc>
                <a:spcPct val="100000"/>
              </a:lnSpc>
              <a:buNone/>
              <a:defRPr sz="2500">
                <a:solidFill>
                  <a:srgbClr val="041E42"/>
                </a:solidFill>
                <a:latin typeface="Georgia" panose="02040502050405020303" pitchFamily="18" charset="0"/>
              </a:defRPr>
            </a:lvl1pPr>
            <a:lvl2pPr algn="ctr">
              <a:defRPr/>
            </a:lvl2pPr>
            <a:lvl3pPr algn="ctr">
              <a:defRPr/>
            </a:lvl3pPr>
            <a:lvl4pPr algn="ctr">
              <a:defRPr/>
            </a:lvl4pPr>
            <a:lvl5pPr algn="ctr">
              <a:defRPr/>
            </a:lvl5pPr>
          </a:lstStyle>
          <a:p>
            <a:pPr lvl="0"/>
            <a:r>
              <a:rPr lang="en-US"/>
              <a:t>Type quote here.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set in culpa.”</a:t>
            </a:r>
          </a:p>
        </p:txBody>
      </p:sp>
      <p:sp>
        <p:nvSpPr>
          <p:cNvPr id="13" name="TextBox 12">
            <a:extLst>
              <a:ext uri="{FF2B5EF4-FFF2-40B4-BE49-F238E27FC236}">
                <a16:creationId xmlns:a16="http://schemas.microsoft.com/office/drawing/2014/main" id="{65FDACFB-45AC-344D-87C8-0EC29BCC2475}"/>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a:solidFill>
                <a:srgbClr val="041E42"/>
              </a:solidFill>
              <a:latin typeface="Arial" panose="020B0604020202020204" pitchFamily="34" charset="0"/>
              <a:cs typeface="Arial" panose="020B0604020202020204" pitchFamily="34" charset="0"/>
            </a:endParaRPr>
          </a:p>
        </p:txBody>
      </p:sp>
      <p:pic>
        <p:nvPicPr>
          <p:cNvPr id="15" name="Graphic 14">
            <a:extLst>
              <a:ext uri="{FF2B5EF4-FFF2-40B4-BE49-F238E27FC236}">
                <a16:creationId xmlns:a16="http://schemas.microsoft.com/office/drawing/2014/main" id="{9EEDA355-16BA-4045-AB40-B2E42E52C788}"/>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821828" y="6172714"/>
            <a:ext cx="1112214" cy="475121"/>
          </a:xfrm>
          <a:prstGeom prst="rect">
            <a:avLst/>
          </a:prstGeom>
        </p:spPr>
      </p:pic>
      <p:cxnSp>
        <p:nvCxnSpPr>
          <p:cNvPr id="16" name="Straight Connector 15">
            <a:extLst>
              <a:ext uri="{FF2B5EF4-FFF2-40B4-BE49-F238E27FC236}">
                <a16:creationId xmlns:a16="http://schemas.microsoft.com/office/drawing/2014/main" id="{AF0596CC-E67E-4D43-8335-B5EC617C230E}"/>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0624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1814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971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0569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7BACB3-57D2-274D-AAA8-1235CE8B7DDA}"/>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5977466" y="2888628"/>
            <a:ext cx="2929471" cy="3773037"/>
          </a:xfrm>
          <a:prstGeom prst="rect">
            <a:avLst/>
          </a:prstGeom>
        </p:spPr>
      </p:pic>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06DD9963-F0D9-1E47-870E-622FC055FF58}"/>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a:off x="7821828" y="6172714"/>
            <a:ext cx="1112214" cy="475121"/>
          </a:xfrm>
          <a:prstGeom prst="rect">
            <a:avLst/>
          </a:prstGeom>
        </p:spPr>
      </p:pic>
      <p:cxnSp>
        <p:nvCxnSpPr>
          <p:cNvPr id="8" name="Straight Connector 7">
            <a:extLst>
              <a:ext uri="{FF2B5EF4-FFF2-40B4-BE49-F238E27FC236}">
                <a16:creationId xmlns:a16="http://schemas.microsoft.com/office/drawing/2014/main" id="{D400E7E4-26A6-9D4E-8217-560389A19CAD}"/>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3B9EB1D-AE07-7246-984D-F4D46B6F5165}"/>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a:solidFill>
                <a:srgbClr val="041E42"/>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362645754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txStyles>
    <p:titleStyle>
      <a:lvl1pPr algn="l" defTabSz="914400" rtl="0" eaLnBrk="1" latinLnBrk="0" hangingPunct="1">
        <a:lnSpc>
          <a:spcPct val="90000"/>
        </a:lnSpc>
        <a:spcBef>
          <a:spcPct val="0"/>
        </a:spcBef>
        <a:buNone/>
        <a:defRPr sz="4400" kern="1200" cap="all" baseline="0">
          <a:solidFill>
            <a:srgbClr val="041E42"/>
          </a:solidFill>
          <a:latin typeface="Impact" panose="020B080603090205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65000"/>
              <a:lumOff val="35000"/>
            </a:schemeClr>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8996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8996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uakron.edu/help" TargetMode="Externa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3" Type="http://schemas.openxmlformats.org/officeDocument/2006/relationships/hyperlink" Target="https://linktr.ee/uakrondeanofstudents?utm_source=linktree_admin_share"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hyperlink" Target="https://www.uakron.edu/referral/" TargetMode="External"/><Relationship Id="rId4" Type="http://schemas.openxmlformats.org/officeDocument/2006/relationships/hyperlink" Target="https://cm.maxient.com/reportingform.php?UnivofAkron"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9E_B27FA88E.xml"/><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1FBBAD3-44C0-52C5-8EE0-001CA976291F}"/>
              </a:ext>
            </a:extLst>
          </p:cNvPr>
          <p:cNvSpPr>
            <a:spLocks noGrp="1"/>
          </p:cNvSpPr>
          <p:nvPr>
            <p:ph type="subTitle" idx="1"/>
          </p:nvPr>
        </p:nvSpPr>
        <p:spPr>
          <a:xfrm>
            <a:off x="209550" y="2315006"/>
            <a:ext cx="5490004" cy="3028088"/>
          </a:xfrm>
        </p:spPr>
        <p:txBody>
          <a:bodyPr/>
          <a:lstStyle/>
          <a:p>
            <a:r>
              <a:rPr lang="en-US" sz="4800" dirty="0"/>
              <a:t>Supporting Students:</a:t>
            </a:r>
          </a:p>
          <a:p>
            <a:r>
              <a:rPr lang="en-US" sz="4800" dirty="0"/>
              <a:t>CARE &amp; Title IX Referrals</a:t>
            </a:r>
          </a:p>
        </p:txBody>
      </p:sp>
    </p:spTree>
    <p:extLst>
      <p:ext uri="{BB962C8B-B14F-4D97-AF65-F5344CB8AC3E}">
        <p14:creationId xmlns:p14="http://schemas.microsoft.com/office/powerpoint/2010/main" val="3021958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3C23A-E8EF-9CD9-52CE-0C5C9595EE60}"/>
              </a:ext>
            </a:extLst>
          </p:cNvPr>
          <p:cNvSpPr>
            <a:spLocks noGrp="1"/>
          </p:cNvSpPr>
          <p:nvPr>
            <p:ph type="title"/>
          </p:nvPr>
        </p:nvSpPr>
        <p:spPr>
          <a:xfrm>
            <a:off x="628650" y="365126"/>
            <a:ext cx="7886700" cy="1325563"/>
          </a:xfrm>
        </p:spPr>
        <p:txBody>
          <a:bodyPr anchor="ctr">
            <a:normAutofit/>
          </a:bodyPr>
          <a:lstStyle/>
          <a:p>
            <a:r>
              <a:rPr lang="en-US" dirty="0"/>
              <a:t>Step 3: Your reporting obligations</a:t>
            </a:r>
          </a:p>
        </p:txBody>
      </p:sp>
      <p:sp>
        <p:nvSpPr>
          <p:cNvPr id="3" name="Content Placeholder 2">
            <a:extLst>
              <a:ext uri="{FF2B5EF4-FFF2-40B4-BE49-F238E27FC236}">
                <a16:creationId xmlns:a16="http://schemas.microsoft.com/office/drawing/2014/main" id="{1C2514DD-B75A-AEC0-538E-8846E55F0558}"/>
              </a:ext>
            </a:extLst>
          </p:cNvPr>
          <p:cNvSpPr>
            <a:spLocks noGrp="1"/>
          </p:cNvSpPr>
          <p:nvPr>
            <p:ph sz="half" idx="1"/>
          </p:nvPr>
        </p:nvSpPr>
        <p:spPr>
          <a:xfrm>
            <a:off x="525522" y="2751989"/>
            <a:ext cx="4046478" cy="4351338"/>
          </a:xfrm>
        </p:spPr>
        <p:txBody>
          <a:bodyPr>
            <a:normAutofit/>
          </a:bodyPr>
          <a:lstStyle/>
          <a:p>
            <a:r>
              <a:rPr lang="en-US" dirty="0"/>
              <a:t>Complete a referral</a:t>
            </a:r>
          </a:p>
          <a:p>
            <a:r>
              <a:rPr lang="en-US" dirty="0"/>
              <a:t>Report what you know</a:t>
            </a:r>
          </a:p>
          <a:p>
            <a:r>
              <a:rPr lang="en-US" dirty="0"/>
              <a:t>Be timely</a:t>
            </a:r>
          </a:p>
          <a:p>
            <a:r>
              <a:rPr lang="en-US" dirty="0"/>
              <a:t>Don’t investigate</a:t>
            </a:r>
          </a:p>
          <a:p>
            <a:endParaRPr lang="en-US" dirty="0"/>
          </a:p>
        </p:txBody>
      </p:sp>
      <p:pic>
        <p:nvPicPr>
          <p:cNvPr id="5" name="Picture 4">
            <a:extLst>
              <a:ext uri="{FF2B5EF4-FFF2-40B4-BE49-F238E27FC236}">
                <a16:creationId xmlns:a16="http://schemas.microsoft.com/office/drawing/2014/main" id="{AC4EFBC1-F71C-1C6A-FB5B-68F6D6D55F7E}"/>
              </a:ext>
            </a:extLst>
          </p:cNvPr>
          <p:cNvPicPr>
            <a:picLocks noChangeAspect="1"/>
          </p:cNvPicPr>
          <p:nvPr/>
        </p:nvPicPr>
        <p:blipFill>
          <a:blip r:embed="rId3"/>
          <a:srcRect l="22373" r="18012" b="-1"/>
          <a:stretch>
            <a:fillRect/>
          </a:stretch>
        </p:blipFill>
        <p:spPr>
          <a:xfrm>
            <a:off x="4629172" y="1690689"/>
            <a:ext cx="3886178" cy="4351338"/>
          </a:xfrm>
          <a:prstGeom prst="rect">
            <a:avLst/>
          </a:prstGeom>
          <a:ln>
            <a:noFill/>
          </a:ln>
          <a:effectLst>
            <a:softEdge rad="112500"/>
          </a:effectLst>
        </p:spPr>
      </p:pic>
    </p:spTree>
    <p:extLst>
      <p:ext uri="{BB962C8B-B14F-4D97-AF65-F5344CB8AC3E}">
        <p14:creationId xmlns:p14="http://schemas.microsoft.com/office/powerpoint/2010/main" val="491585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7E8D5-3A36-6D36-649D-782F72267D64}"/>
              </a:ext>
            </a:extLst>
          </p:cNvPr>
          <p:cNvSpPr>
            <a:spLocks noGrp="1"/>
          </p:cNvSpPr>
          <p:nvPr>
            <p:ph type="title"/>
          </p:nvPr>
        </p:nvSpPr>
        <p:spPr>
          <a:xfrm>
            <a:off x="629841" y="457200"/>
            <a:ext cx="2949178" cy="1600200"/>
          </a:xfrm>
        </p:spPr>
        <p:txBody>
          <a:bodyPr anchor="b">
            <a:normAutofit/>
          </a:bodyPr>
          <a:lstStyle/>
          <a:p>
            <a:r>
              <a:rPr lang="en-US" dirty="0"/>
              <a:t>Options for reporting</a:t>
            </a:r>
          </a:p>
        </p:txBody>
      </p:sp>
      <p:sp>
        <p:nvSpPr>
          <p:cNvPr id="3" name="Content Placeholder 2">
            <a:extLst>
              <a:ext uri="{FF2B5EF4-FFF2-40B4-BE49-F238E27FC236}">
                <a16:creationId xmlns:a16="http://schemas.microsoft.com/office/drawing/2014/main" id="{181E6E61-4E9D-E9CB-1BBA-719F4AF29697}"/>
              </a:ext>
            </a:extLst>
          </p:cNvPr>
          <p:cNvSpPr>
            <a:spLocks noGrp="1"/>
          </p:cNvSpPr>
          <p:nvPr>
            <p:ph type="body" sz="half" idx="2"/>
          </p:nvPr>
        </p:nvSpPr>
        <p:spPr>
          <a:xfrm>
            <a:off x="629841" y="2057400"/>
            <a:ext cx="2949178" cy="3811588"/>
          </a:xfrm>
        </p:spPr>
        <p:txBody>
          <a:bodyPr>
            <a:normAutofit/>
          </a:bodyPr>
          <a:lstStyle/>
          <a:p>
            <a:pPr marL="0" indent="0">
              <a:buNone/>
            </a:pPr>
            <a:endParaRPr lang="en-US" dirty="0"/>
          </a:p>
          <a:p>
            <a:pPr marL="0" indent="0">
              <a:buNone/>
            </a:pPr>
            <a:r>
              <a:rPr lang="en-US" dirty="0"/>
              <a:t>Online </a:t>
            </a:r>
            <a:r>
              <a:rPr kumimoji="0" lang="en-US" b="0" i="0" u="none" strike="noStrike" kern="1200" cap="none" spc="0" normalizeH="0" baseline="0" noProof="0" dirty="0">
                <a:ln>
                  <a:noFill/>
                </a:ln>
                <a:effectLst/>
                <a:uLnTx/>
                <a:uFillTx/>
                <a:hlinkClick r:id="rId2"/>
              </a:rPr>
              <a:t>https://www.uakron.edu/help</a:t>
            </a:r>
            <a:endParaRPr kumimoji="0" lang="en-US" b="0" i="0" u="none" strike="noStrike" kern="1200" cap="none" spc="0" normalizeH="0" baseline="0" noProof="0" dirty="0">
              <a:ln>
                <a:noFill/>
              </a:ln>
              <a:effectLst/>
              <a:uLnTx/>
              <a:uFillTx/>
            </a:endParaRPr>
          </a:p>
          <a:p>
            <a:pPr marL="0" indent="0">
              <a:buNone/>
            </a:pPr>
            <a:endParaRPr lang="en-US" dirty="0"/>
          </a:p>
          <a:p>
            <a:pPr marL="0" indent="0">
              <a:buNone/>
            </a:pPr>
            <a:r>
              <a:rPr lang="en-US" dirty="0"/>
              <a:t>By Phone </a:t>
            </a:r>
          </a:p>
          <a:p>
            <a:pPr marL="0" indent="0">
              <a:buNone/>
            </a:pPr>
            <a:r>
              <a:rPr lang="en-US">
                <a:solidFill>
                  <a:srgbClr val="004C9D"/>
                </a:solidFill>
              </a:rPr>
              <a:t>(330) 972-6048</a:t>
            </a:r>
          </a:p>
          <a:p>
            <a:pPr marL="0" indent="0">
              <a:buNone/>
            </a:pPr>
            <a:endParaRPr lang="en-US" dirty="0"/>
          </a:p>
          <a:p>
            <a:pPr marL="0" indent="0">
              <a:buNone/>
            </a:pPr>
            <a:r>
              <a:rPr lang="en-US" dirty="0"/>
              <a:t>In-Person </a:t>
            </a:r>
          </a:p>
          <a:p>
            <a:pPr marL="0" indent="0">
              <a:buNone/>
            </a:pPr>
            <a:r>
              <a:rPr lang="en-US">
                <a:solidFill>
                  <a:srgbClr val="004C9D"/>
                </a:solidFill>
              </a:rPr>
              <a:t>152 Student Union</a:t>
            </a:r>
          </a:p>
          <a:p>
            <a:pPr marL="0" indent="0">
              <a:buNone/>
            </a:pPr>
            <a:endParaRPr lang="en-US" dirty="0"/>
          </a:p>
          <a:p>
            <a:pPr marL="0" indent="0">
              <a:buNone/>
            </a:pPr>
            <a:endParaRPr lang="en-US" dirty="0"/>
          </a:p>
          <a:p>
            <a:endParaRPr lang="en-US" dirty="0"/>
          </a:p>
        </p:txBody>
      </p:sp>
      <p:pic>
        <p:nvPicPr>
          <p:cNvPr id="1026" name="Picture 2">
            <a:extLst>
              <a:ext uri="{FF2B5EF4-FFF2-40B4-BE49-F238E27FC236}">
                <a16:creationId xmlns:a16="http://schemas.microsoft.com/office/drawing/2014/main" id="{CC9268B5-7A2F-7E39-0E9F-B0800A0A7933}"/>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508" r="2508"/>
          <a:stretch>
            <a:fillRect/>
          </a:stretch>
        </p:blipFill>
        <p:spPr bwMode="auto">
          <a:xfrm>
            <a:off x="4021138" y="992187"/>
            <a:ext cx="4629150" cy="48736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222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383FD-B814-EF2D-50A4-93CBCC110002}"/>
              </a:ext>
            </a:extLst>
          </p:cNvPr>
          <p:cNvSpPr>
            <a:spLocks noGrp="1"/>
          </p:cNvSpPr>
          <p:nvPr>
            <p:ph type="title"/>
          </p:nvPr>
        </p:nvSpPr>
        <p:spPr>
          <a:xfrm>
            <a:off x="628650" y="365126"/>
            <a:ext cx="7886700" cy="1325563"/>
          </a:xfrm>
        </p:spPr>
        <p:txBody>
          <a:bodyPr anchor="ctr">
            <a:normAutofit/>
          </a:bodyPr>
          <a:lstStyle/>
          <a:p>
            <a:r>
              <a:rPr lang="en-US" dirty="0"/>
              <a:t>Step 4: following up</a:t>
            </a:r>
          </a:p>
        </p:txBody>
      </p:sp>
      <p:pic>
        <p:nvPicPr>
          <p:cNvPr id="5" name="Picture 4">
            <a:extLst>
              <a:ext uri="{FF2B5EF4-FFF2-40B4-BE49-F238E27FC236}">
                <a16:creationId xmlns:a16="http://schemas.microsoft.com/office/drawing/2014/main" id="{DB90D539-8614-DC70-4C19-0CF183C3AA51}"/>
              </a:ext>
            </a:extLst>
          </p:cNvPr>
          <p:cNvPicPr>
            <a:picLocks noChangeAspect="1"/>
          </p:cNvPicPr>
          <p:nvPr/>
        </p:nvPicPr>
        <p:blipFill>
          <a:blip r:embed="rId3"/>
          <a:srcRect r="40385" b="-1"/>
          <a:stretch>
            <a:fillRect/>
          </a:stretch>
        </p:blipFill>
        <p:spPr>
          <a:xfrm>
            <a:off x="628650" y="1690689"/>
            <a:ext cx="3886200" cy="4351338"/>
          </a:xfrm>
          <a:prstGeom prst="rect">
            <a:avLst/>
          </a:prstGeom>
          <a:ln>
            <a:noFill/>
          </a:ln>
          <a:effectLst>
            <a:softEdge rad="112500"/>
          </a:effectLst>
        </p:spPr>
      </p:pic>
      <p:sp>
        <p:nvSpPr>
          <p:cNvPr id="3" name="Content Placeholder 2">
            <a:extLst>
              <a:ext uri="{FF2B5EF4-FFF2-40B4-BE49-F238E27FC236}">
                <a16:creationId xmlns:a16="http://schemas.microsoft.com/office/drawing/2014/main" id="{904DA20A-2E22-8A26-D7E0-E6DE27506EEA}"/>
              </a:ext>
            </a:extLst>
          </p:cNvPr>
          <p:cNvSpPr>
            <a:spLocks noGrp="1"/>
          </p:cNvSpPr>
          <p:nvPr>
            <p:ph sz="half" idx="2"/>
          </p:nvPr>
        </p:nvSpPr>
        <p:spPr>
          <a:xfrm>
            <a:off x="4807569" y="2141536"/>
            <a:ext cx="3886200" cy="4351338"/>
          </a:xfrm>
        </p:spPr>
        <p:txBody>
          <a:bodyPr>
            <a:normAutofit/>
          </a:bodyPr>
          <a:lstStyle/>
          <a:p>
            <a:r>
              <a:rPr lang="en-US" dirty="0"/>
              <a:t>It is okay to ask how the student is doing.</a:t>
            </a:r>
          </a:p>
          <a:p>
            <a:r>
              <a:rPr lang="en-US" dirty="0"/>
              <a:t>Keep the information private.</a:t>
            </a:r>
          </a:p>
          <a:p>
            <a:r>
              <a:rPr lang="en-US" dirty="0"/>
              <a:t>Don’t treat the student differently.</a:t>
            </a:r>
          </a:p>
        </p:txBody>
      </p:sp>
    </p:spTree>
    <p:extLst>
      <p:ext uri="{BB962C8B-B14F-4D97-AF65-F5344CB8AC3E}">
        <p14:creationId xmlns:p14="http://schemas.microsoft.com/office/powerpoint/2010/main" val="3200117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AC2C1-05BF-3436-CB42-AC85407735B1}"/>
              </a:ext>
            </a:extLst>
          </p:cNvPr>
          <p:cNvSpPr>
            <a:spLocks noGrp="1"/>
          </p:cNvSpPr>
          <p:nvPr>
            <p:ph type="title"/>
          </p:nvPr>
        </p:nvSpPr>
        <p:spPr>
          <a:xfrm>
            <a:off x="628650" y="365126"/>
            <a:ext cx="7886700" cy="1325563"/>
          </a:xfrm>
        </p:spPr>
        <p:txBody>
          <a:bodyPr anchor="ctr">
            <a:normAutofit/>
          </a:bodyPr>
          <a:lstStyle/>
          <a:p>
            <a:r>
              <a:rPr lang="en-US" dirty="0"/>
              <a:t>What happens next?</a:t>
            </a:r>
          </a:p>
        </p:txBody>
      </p:sp>
      <p:sp>
        <p:nvSpPr>
          <p:cNvPr id="1031" name="Content Placeholder 2">
            <a:extLst>
              <a:ext uri="{FF2B5EF4-FFF2-40B4-BE49-F238E27FC236}">
                <a16:creationId xmlns:a16="http://schemas.microsoft.com/office/drawing/2014/main" id="{E2A2578D-422A-8EA6-64D4-A7C463E2CEAE}"/>
              </a:ext>
            </a:extLst>
          </p:cNvPr>
          <p:cNvSpPr>
            <a:spLocks noGrp="1"/>
          </p:cNvSpPr>
          <p:nvPr>
            <p:ph sz="half" idx="1"/>
          </p:nvPr>
        </p:nvSpPr>
        <p:spPr>
          <a:xfrm>
            <a:off x="457200" y="2484437"/>
            <a:ext cx="3886200" cy="4351338"/>
          </a:xfrm>
        </p:spPr>
        <p:txBody>
          <a:bodyPr>
            <a:normAutofit/>
          </a:bodyPr>
          <a:lstStyle/>
          <a:p>
            <a:r>
              <a:rPr lang="en-US" dirty="0"/>
              <a:t>Report = Support</a:t>
            </a:r>
          </a:p>
          <a:p>
            <a:r>
              <a:rPr lang="en-US" dirty="0"/>
              <a:t>Supportive measures</a:t>
            </a:r>
          </a:p>
          <a:p>
            <a:r>
              <a:rPr lang="en-US" dirty="0"/>
              <a:t>Empowering the student to decide next steps</a:t>
            </a:r>
          </a:p>
        </p:txBody>
      </p:sp>
      <p:pic>
        <p:nvPicPr>
          <p:cNvPr id="1026" name="Picture 2">
            <a:extLst>
              <a:ext uri="{FF2B5EF4-FFF2-40B4-BE49-F238E27FC236}">
                <a16:creationId xmlns:a16="http://schemas.microsoft.com/office/drawing/2014/main" id="{4DE0FA5C-D77D-CD04-D500-A1431147AAA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14623" r="3" b="3"/>
          <a:stretch>
            <a:fillRect/>
          </a:stretch>
        </p:blipFill>
        <p:spPr bwMode="auto">
          <a:xfrm>
            <a:off x="4629150" y="1690689"/>
            <a:ext cx="3886200" cy="43513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031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79BE8-2872-8C21-87BD-44B021798DCF}"/>
              </a:ext>
            </a:extLst>
          </p:cNvPr>
          <p:cNvSpPr>
            <a:spLocks noGrp="1"/>
          </p:cNvSpPr>
          <p:nvPr>
            <p:ph type="title"/>
          </p:nvPr>
        </p:nvSpPr>
        <p:spPr/>
        <p:txBody>
          <a:bodyPr/>
          <a:lstStyle/>
          <a:p>
            <a:r>
              <a:rPr lang="en-US"/>
              <a:t>Hope &amp; Healing</a:t>
            </a:r>
          </a:p>
        </p:txBody>
      </p:sp>
      <p:pic>
        <p:nvPicPr>
          <p:cNvPr id="3074" name="Picture 2">
            <a:extLst>
              <a:ext uri="{FF2B5EF4-FFF2-40B4-BE49-F238E27FC236}">
                <a16:creationId xmlns:a16="http://schemas.microsoft.com/office/drawing/2014/main" id="{F1788CFE-795B-BE55-772C-8831A325B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357312"/>
            <a:ext cx="6400800" cy="4143375"/>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Receiver with solid fill">
            <a:extLst>
              <a:ext uri="{FF2B5EF4-FFF2-40B4-BE49-F238E27FC236}">
                <a16:creationId xmlns:a16="http://schemas.microsoft.com/office/drawing/2014/main" id="{A296F249-58AB-DF85-5B9E-9175F0938F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71748" y="5564753"/>
            <a:ext cx="459154" cy="459154"/>
          </a:xfrm>
          <a:prstGeom prst="rect">
            <a:avLst/>
          </a:prstGeom>
        </p:spPr>
      </p:pic>
      <p:sp>
        <p:nvSpPr>
          <p:cNvPr id="5" name="TextBox 4">
            <a:extLst>
              <a:ext uri="{FF2B5EF4-FFF2-40B4-BE49-F238E27FC236}">
                <a16:creationId xmlns:a16="http://schemas.microsoft.com/office/drawing/2014/main" id="{5C52F8F8-565F-A5EF-313D-024595293C69}"/>
              </a:ext>
            </a:extLst>
          </p:cNvPr>
          <p:cNvSpPr txBox="1"/>
          <p:nvPr/>
        </p:nvSpPr>
        <p:spPr>
          <a:xfrm>
            <a:off x="2209800" y="5480371"/>
            <a:ext cx="3994150" cy="523220"/>
          </a:xfrm>
          <a:prstGeom prst="rect">
            <a:avLst/>
          </a:prstGeom>
          <a:noFill/>
        </p:spPr>
        <p:txBody>
          <a:bodyPr wrap="square" rtlCol="0">
            <a:spAutoFit/>
          </a:bodyPr>
          <a:lstStyle/>
          <a:p>
            <a:r>
              <a:rPr lang="en-US" sz="2800">
                <a:solidFill>
                  <a:schemeClr val="tx1">
                    <a:lumMod val="65000"/>
                    <a:lumOff val="35000"/>
                  </a:schemeClr>
                </a:solidFill>
                <a:latin typeface="Georgia" panose="02040502050405020303" pitchFamily="18" charset="0"/>
              </a:rPr>
              <a:t>(330) 374-1111</a:t>
            </a:r>
          </a:p>
        </p:txBody>
      </p:sp>
      <p:pic>
        <p:nvPicPr>
          <p:cNvPr id="7" name="Graphic 6" descr="Marker with solid fill">
            <a:extLst>
              <a:ext uri="{FF2B5EF4-FFF2-40B4-BE49-F238E27FC236}">
                <a16:creationId xmlns:a16="http://schemas.microsoft.com/office/drawing/2014/main" id="{754AA251-6F26-5DF0-E171-B9305F6B77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14546" y="5480371"/>
            <a:ext cx="586154" cy="586154"/>
          </a:xfrm>
          <a:prstGeom prst="rect">
            <a:avLst/>
          </a:prstGeom>
        </p:spPr>
      </p:pic>
      <p:sp>
        <p:nvSpPr>
          <p:cNvPr id="11" name="TextBox 10">
            <a:extLst>
              <a:ext uri="{FF2B5EF4-FFF2-40B4-BE49-F238E27FC236}">
                <a16:creationId xmlns:a16="http://schemas.microsoft.com/office/drawing/2014/main" id="{DA39B245-39F6-5A1F-082D-A2101A2FDB24}"/>
              </a:ext>
            </a:extLst>
          </p:cNvPr>
          <p:cNvSpPr txBox="1"/>
          <p:nvPr/>
        </p:nvSpPr>
        <p:spPr>
          <a:xfrm>
            <a:off x="5518150" y="5495003"/>
            <a:ext cx="4572000" cy="523220"/>
          </a:xfrm>
          <a:prstGeom prst="rect">
            <a:avLst/>
          </a:prstGeom>
          <a:noFill/>
        </p:spPr>
        <p:txBody>
          <a:bodyPr wrap="square">
            <a:spAutoFit/>
          </a:bodyPr>
          <a:lstStyle/>
          <a:p>
            <a:r>
              <a:rPr lang="en-US" sz="2800">
                <a:solidFill>
                  <a:schemeClr val="tx1">
                    <a:lumMod val="65000"/>
                    <a:lumOff val="35000"/>
                  </a:schemeClr>
                </a:solidFill>
                <a:latin typeface="Georgia" panose="02040502050405020303" pitchFamily="18" charset="0"/>
              </a:rPr>
              <a:t>246 SRWC</a:t>
            </a:r>
            <a:endParaRPr lang="en-US" sz="2800"/>
          </a:p>
        </p:txBody>
      </p:sp>
    </p:spTree>
    <p:extLst>
      <p:ext uri="{BB962C8B-B14F-4D97-AF65-F5344CB8AC3E}">
        <p14:creationId xmlns:p14="http://schemas.microsoft.com/office/powerpoint/2010/main" val="3072857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7E4CE-F0D5-6020-3222-298A437C3006}"/>
              </a:ext>
            </a:extLst>
          </p:cNvPr>
          <p:cNvSpPr>
            <a:spLocks noGrp="1"/>
          </p:cNvSpPr>
          <p:nvPr>
            <p:ph type="title"/>
          </p:nvPr>
        </p:nvSpPr>
        <p:spPr/>
        <p:txBody>
          <a:bodyPr/>
          <a:lstStyle/>
          <a:p>
            <a:r>
              <a:rPr lang="en-US" dirty="0"/>
              <a:t>Links and resources</a:t>
            </a:r>
          </a:p>
        </p:txBody>
      </p:sp>
      <p:sp>
        <p:nvSpPr>
          <p:cNvPr id="3" name="Content Placeholder 2">
            <a:extLst>
              <a:ext uri="{FF2B5EF4-FFF2-40B4-BE49-F238E27FC236}">
                <a16:creationId xmlns:a16="http://schemas.microsoft.com/office/drawing/2014/main" id="{9842F99A-EA02-9776-6EBA-4A9E3D6B0D49}"/>
              </a:ext>
            </a:extLst>
          </p:cNvPr>
          <p:cNvSpPr>
            <a:spLocks noGrp="1"/>
          </p:cNvSpPr>
          <p:nvPr>
            <p:ph idx="1"/>
          </p:nvPr>
        </p:nvSpPr>
        <p:spPr>
          <a:xfrm>
            <a:off x="436145" y="1568951"/>
            <a:ext cx="7886700" cy="4351338"/>
          </a:xfrm>
        </p:spPr>
        <p:txBody>
          <a:bodyPr/>
          <a:lstStyle/>
          <a:p>
            <a:r>
              <a:rPr lang="en-US" dirty="0"/>
              <a:t>Dean of Students Office Linktree (CARE and Title IX Referral forms)</a:t>
            </a:r>
          </a:p>
          <a:p>
            <a:pPr lvl="1"/>
            <a:r>
              <a:rPr lang="en-US" dirty="0">
                <a:hlinkClick r:id="rId3"/>
              </a:rPr>
              <a:t>https://linktr.ee/uakrondeanofstudents?utm_source=linktree_admin_share</a:t>
            </a:r>
            <a:endParaRPr lang="en-US" dirty="0"/>
          </a:p>
          <a:p>
            <a:pPr lvl="1"/>
            <a:endParaRPr lang="en-US" dirty="0"/>
          </a:p>
          <a:p>
            <a:r>
              <a:rPr lang="en-US" dirty="0"/>
              <a:t>Student Conduct Referral Form</a:t>
            </a:r>
          </a:p>
          <a:p>
            <a:pPr lvl="1"/>
            <a:r>
              <a:rPr lang="en-US" dirty="0">
                <a:hlinkClick r:id="rId4"/>
              </a:rPr>
              <a:t>https://cm.maxient.com/reportingform.php?UnivofAkron</a:t>
            </a:r>
            <a:endParaRPr lang="en-US" dirty="0"/>
          </a:p>
          <a:p>
            <a:pPr lvl="1"/>
            <a:endParaRPr lang="en-US" dirty="0"/>
          </a:p>
          <a:p>
            <a:r>
              <a:rPr lang="en-US" dirty="0"/>
              <a:t>Help-A-Zip</a:t>
            </a:r>
          </a:p>
          <a:p>
            <a:pPr lvl="1"/>
            <a:r>
              <a:rPr lang="en-US" dirty="0">
                <a:hlinkClick r:id="rId5"/>
              </a:rPr>
              <a:t>https://www.uakron.edu/referral/</a:t>
            </a:r>
            <a:endParaRPr lang="en-US" dirty="0"/>
          </a:p>
          <a:p>
            <a:pPr lvl="1"/>
            <a:endParaRPr lang="en-US" dirty="0"/>
          </a:p>
        </p:txBody>
      </p:sp>
    </p:spTree>
    <p:extLst>
      <p:ext uri="{BB962C8B-B14F-4D97-AF65-F5344CB8AC3E}">
        <p14:creationId xmlns:p14="http://schemas.microsoft.com/office/powerpoint/2010/main" val="3319627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83FA37-8AA1-5A5E-85B6-F8D184C5B92F}"/>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865322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254ED-579C-72EA-3BFB-86DBF911A5E3}"/>
              </a:ext>
            </a:extLst>
          </p:cNvPr>
          <p:cNvSpPr>
            <a:spLocks noGrp="1"/>
          </p:cNvSpPr>
          <p:nvPr>
            <p:ph type="title"/>
          </p:nvPr>
        </p:nvSpPr>
        <p:spPr/>
        <p:txBody>
          <a:bodyPr/>
          <a:lstStyle/>
          <a:p>
            <a:r>
              <a:rPr lang="en-US" dirty="0"/>
              <a:t>CARE Reports</a:t>
            </a:r>
          </a:p>
        </p:txBody>
      </p:sp>
      <p:sp>
        <p:nvSpPr>
          <p:cNvPr id="3" name="Text Placeholder 2">
            <a:extLst>
              <a:ext uri="{FF2B5EF4-FFF2-40B4-BE49-F238E27FC236}">
                <a16:creationId xmlns:a16="http://schemas.microsoft.com/office/drawing/2014/main" id="{5E285BC8-89B7-855C-D3C9-374C1ADE641C}"/>
              </a:ext>
            </a:extLst>
          </p:cNvPr>
          <p:cNvSpPr>
            <a:spLocks noGrp="1"/>
          </p:cNvSpPr>
          <p:nvPr>
            <p:ph type="body" idx="1"/>
          </p:nvPr>
        </p:nvSpPr>
        <p:spPr>
          <a:xfrm>
            <a:off x="490298" y="4829176"/>
            <a:ext cx="5758102" cy="595440"/>
          </a:xfrm>
        </p:spPr>
        <p:txBody>
          <a:bodyPr/>
          <a:lstStyle/>
          <a:p>
            <a:r>
              <a:rPr lang="en-US" dirty="0"/>
              <a:t>Crisis – Assessment – Referral – Evaluation </a:t>
            </a:r>
          </a:p>
        </p:txBody>
      </p:sp>
    </p:spTree>
    <p:extLst>
      <p:ext uri="{BB962C8B-B14F-4D97-AF65-F5344CB8AC3E}">
        <p14:creationId xmlns:p14="http://schemas.microsoft.com/office/powerpoint/2010/main" val="2971004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A0E04-EE36-E7F0-2207-F37D550AA6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EF9013-B4AD-8800-6A5D-6F3AB1BCCAE9}"/>
              </a:ext>
            </a:extLst>
          </p:cNvPr>
          <p:cNvSpPr>
            <a:spLocks noGrp="1"/>
          </p:cNvSpPr>
          <p:nvPr>
            <p:ph type="title"/>
          </p:nvPr>
        </p:nvSpPr>
        <p:spPr/>
        <p:txBody>
          <a:bodyPr/>
          <a:lstStyle/>
          <a:p>
            <a:r>
              <a:rPr lang="en-US" dirty="0">
                <a:latin typeface="Impact"/>
              </a:rPr>
              <a:t>What is CARE?</a:t>
            </a:r>
            <a:endParaRPr lang="en-US" dirty="0"/>
          </a:p>
        </p:txBody>
      </p:sp>
      <p:sp>
        <p:nvSpPr>
          <p:cNvPr id="3" name="Content Placeholder 2">
            <a:extLst>
              <a:ext uri="{FF2B5EF4-FFF2-40B4-BE49-F238E27FC236}">
                <a16:creationId xmlns:a16="http://schemas.microsoft.com/office/drawing/2014/main" id="{4EC44084-F242-6E5A-D24F-A4E41B46C3FD}"/>
              </a:ext>
            </a:extLst>
          </p:cNvPr>
          <p:cNvSpPr>
            <a:spLocks noGrp="1"/>
          </p:cNvSpPr>
          <p:nvPr>
            <p:ph idx="1"/>
          </p:nvPr>
        </p:nvSpPr>
        <p:spPr>
          <a:xfrm>
            <a:off x="473307" y="1690688"/>
            <a:ext cx="8197385" cy="4397877"/>
          </a:xfrm>
        </p:spPr>
        <p:txBody>
          <a:bodyPr vert="horz" lIns="91440" tIns="45720" rIns="91440" bIns="45720" rtlCol="0" anchor="t">
            <a:noAutofit/>
          </a:bodyPr>
          <a:lstStyle/>
          <a:p>
            <a:pPr marL="342900" indent="-342900"/>
            <a:r>
              <a:rPr lang="en-US" sz="3200" dirty="0"/>
              <a:t>CARE is an acronym for Crisis, Assessment, Referral, &amp; Evaluation</a:t>
            </a:r>
          </a:p>
          <a:p>
            <a:pPr marL="342900" indent="-342900"/>
            <a:endParaRPr lang="en-US" sz="200" dirty="0"/>
          </a:p>
          <a:p>
            <a:pPr marL="314325" indent="-257175"/>
            <a:r>
              <a:rPr lang="en-US" sz="3200" dirty="0">
                <a:cs typeface="Arial"/>
              </a:rPr>
              <a:t>Common CARE concerns are:</a:t>
            </a:r>
            <a:endParaRPr lang="en-US" sz="3200" dirty="0"/>
          </a:p>
          <a:p>
            <a:pPr marL="857250" lvl="1" indent="-342900"/>
            <a:r>
              <a:rPr lang="en-US" sz="2200" b="1" dirty="0">
                <a:latin typeface="Arial"/>
                <a:cs typeface="Arial"/>
              </a:rPr>
              <a:t>Thoughts of Suicide or Intent</a:t>
            </a:r>
          </a:p>
          <a:p>
            <a:pPr marL="857250" lvl="1" indent="-342900"/>
            <a:r>
              <a:rPr lang="en-US" sz="2200" b="1" dirty="0">
                <a:latin typeface="Arial"/>
                <a:cs typeface="Arial"/>
              </a:rPr>
              <a:t>Victim of Crime</a:t>
            </a:r>
          </a:p>
          <a:p>
            <a:pPr marL="857250" lvl="1" indent="-342900"/>
            <a:r>
              <a:rPr lang="en-US" sz="2200" b="1" dirty="0">
                <a:latin typeface="Arial"/>
                <a:cs typeface="Arial"/>
              </a:rPr>
              <a:t>Self-Injury Behavior</a:t>
            </a:r>
          </a:p>
          <a:p>
            <a:pPr marL="857250" lvl="1" indent="-342900"/>
            <a:r>
              <a:rPr lang="en-US" sz="2200" b="1" dirty="0">
                <a:latin typeface="Arial"/>
                <a:cs typeface="Arial"/>
              </a:rPr>
              <a:t>Alcohol and Other Drugs</a:t>
            </a:r>
          </a:p>
          <a:p>
            <a:pPr marL="857250" lvl="1" indent="-342900"/>
            <a:r>
              <a:rPr lang="en-US" sz="2200" b="1" dirty="0">
                <a:latin typeface="Arial"/>
                <a:cs typeface="Arial"/>
              </a:rPr>
              <a:t>Odd or Unusual Behavior</a:t>
            </a:r>
          </a:p>
          <a:p>
            <a:pPr marL="971550" lvl="2" indent="0">
              <a:buNone/>
            </a:pPr>
            <a:endParaRPr lang="en-US" sz="1800" b="1" dirty="0">
              <a:latin typeface="Arial"/>
              <a:cs typeface="Arial"/>
            </a:endParaRPr>
          </a:p>
          <a:p>
            <a:pPr marL="1314450" lvl="2" indent="-342900"/>
            <a:endParaRPr lang="en-US" b="1" dirty="0">
              <a:latin typeface="Arial"/>
              <a:cs typeface="Arial"/>
            </a:endParaRPr>
          </a:p>
          <a:p>
            <a:pPr marL="0" indent="0">
              <a:buNone/>
            </a:pPr>
            <a:endParaRPr lang="en-US" sz="1000" dirty="0"/>
          </a:p>
          <a:p>
            <a:pPr marL="0" indent="0">
              <a:buNone/>
            </a:pPr>
            <a:endParaRPr lang="en-US" sz="3200" dirty="0"/>
          </a:p>
        </p:txBody>
      </p:sp>
    </p:spTree>
    <p:extLst>
      <p:ext uri="{BB962C8B-B14F-4D97-AF65-F5344CB8AC3E}">
        <p14:creationId xmlns:p14="http://schemas.microsoft.com/office/powerpoint/2010/main" val="299471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A76BD-75C0-6830-277A-EE24AD6BE7D3}"/>
              </a:ext>
            </a:extLst>
          </p:cNvPr>
          <p:cNvSpPr>
            <a:spLocks noGrp="1"/>
          </p:cNvSpPr>
          <p:nvPr>
            <p:ph type="title"/>
          </p:nvPr>
        </p:nvSpPr>
        <p:spPr>
          <a:xfrm>
            <a:off x="628650" y="365126"/>
            <a:ext cx="7886700" cy="1325563"/>
          </a:xfrm>
        </p:spPr>
        <p:txBody>
          <a:bodyPr anchor="ctr">
            <a:normAutofit/>
          </a:bodyPr>
          <a:lstStyle/>
          <a:p>
            <a:r>
              <a:rPr lang="en-US" dirty="0"/>
              <a:t>When should I submit a referral?</a:t>
            </a:r>
          </a:p>
        </p:txBody>
      </p:sp>
      <p:pic>
        <p:nvPicPr>
          <p:cNvPr id="5" name="Content Placeholder 4">
            <a:extLst>
              <a:ext uri="{FF2B5EF4-FFF2-40B4-BE49-F238E27FC236}">
                <a16:creationId xmlns:a16="http://schemas.microsoft.com/office/drawing/2014/main" id="{75FF24D3-2CC1-ACBD-4E7B-2E9CD5A615A6}"/>
              </a:ext>
            </a:extLst>
          </p:cNvPr>
          <p:cNvPicPr>
            <a:picLocks noGrp="1" noChangeAspect="1"/>
          </p:cNvPicPr>
          <p:nvPr>
            <p:ph idx="1"/>
          </p:nvPr>
        </p:nvPicPr>
        <p:blipFill>
          <a:blip r:embed="rId2"/>
          <a:stretch>
            <a:fillRect/>
          </a:stretch>
        </p:blipFill>
        <p:spPr>
          <a:xfrm>
            <a:off x="1312571" y="1825625"/>
            <a:ext cx="6518858" cy="4351338"/>
          </a:xfrm>
          <a:prstGeom prst="rect">
            <a:avLst/>
          </a:prstGeom>
          <a:noFill/>
        </p:spPr>
      </p:pic>
    </p:spTree>
    <p:extLst>
      <p:ext uri="{BB962C8B-B14F-4D97-AF65-F5344CB8AC3E}">
        <p14:creationId xmlns:p14="http://schemas.microsoft.com/office/powerpoint/2010/main" val="858167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9CE28-AC44-D06B-ACBE-A28901DF95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83A60B-4653-B711-CCBE-7CE45D3D2D16}"/>
              </a:ext>
            </a:extLst>
          </p:cNvPr>
          <p:cNvSpPr>
            <a:spLocks noGrp="1"/>
          </p:cNvSpPr>
          <p:nvPr>
            <p:ph type="title"/>
          </p:nvPr>
        </p:nvSpPr>
        <p:spPr/>
        <p:txBody>
          <a:bodyPr/>
          <a:lstStyle/>
          <a:p>
            <a:r>
              <a:rPr lang="en-US" dirty="0">
                <a:latin typeface="Impact"/>
              </a:rPr>
              <a:t>What Happens after a referral?</a:t>
            </a:r>
            <a:endParaRPr lang="en-US" dirty="0"/>
          </a:p>
        </p:txBody>
      </p:sp>
      <p:sp>
        <p:nvSpPr>
          <p:cNvPr id="3" name="Content Placeholder 2">
            <a:extLst>
              <a:ext uri="{FF2B5EF4-FFF2-40B4-BE49-F238E27FC236}">
                <a16:creationId xmlns:a16="http://schemas.microsoft.com/office/drawing/2014/main" id="{62134D43-4528-D11D-2F46-13C0055D8D80}"/>
              </a:ext>
            </a:extLst>
          </p:cNvPr>
          <p:cNvSpPr>
            <a:spLocks noGrp="1"/>
          </p:cNvSpPr>
          <p:nvPr>
            <p:ph idx="1"/>
          </p:nvPr>
        </p:nvSpPr>
        <p:spPr>
          <a:xfrm>
            <a:off x="205678" y="2081834"/>
            <a:ext cx="4968488" cy="4397877"/>
          </a:xfrm>
        </p:spPr>
        <p:txBody>
          <a:bodyPr vert="horz" lIns="91440" tIns="45720" rIns="91440" bIns="45720" rtlCol="0" anchor="t">
            <a:noAutofit/>
          </a:bodyPr>
          <a:lstStyle/>
          <a:p>
            <a:pPr marL="342900" indent="-342900"/>
            <a:r>
              <a:rPr lang="en-US" sz="3200" dirty="0">
                <a:solidFill>
                  <a:srgbClr val="595959"/>
                </a:solidFill>
                <a:latin typeface="Georgia"/>
                <a:cs typeface="Arial"/>
              </a:rPr>
              <a:t>The referral is reviewed by the CARE Team, and a case is created</a:t>
            </a:r>
            <a:endParaRPr lang="en-US" sz="3200" dirty="0">
              <a:solidFill>
                <a:srgbClr val="595959"/>
              </a:solidFill>
              <a:cs typeface="Arial"/>
            </a:endParaRPr>
          </a:p>
          <a:p>
            <a:pPr marL="800100" lvl="1" indent="-342900"/>
            <a:r>
              <a:rPr lang="en-US" dirty="0">
                <a:solidFill>
                  <a:srgbClr val="595959"/>
                </a:solidFill>
                <a:latin typeface="Georgia"/>
                <a:cs typeface="Arial"/>
              </a:rPr>
              <a:t>Outreach to the student of concern is attempted until the student is verified safe</a:t>
            </a:r>
          </a:p>
          <a:p>
            <a:pPr marL="800100" lvl="1" indent="-342900"/>
            <a:r>
              <a:rPr lang="en-US" dirty="0">
                <a:solidFill>
                  <a:srgbClr val="595959"/>
                </a:solidFill>
                <a:latin typeface="Georgia"/>
                <a:cs typeface="Arial"/>
              </a:rPr>
              <a:t>Student advocacy &amp; support are provided</a:t>
            </a:r>
          </a:p>
          <a:p>
            <a:pPr marL="971550" lvl="2" indent="0">
              <a:buNone/>
            </a:pPr>
            <a:endParaRPr lang="en-US" sz="1800" b="1" dirty="0">
              <a:latin typeface="Arial"/>
              <a:cs typeface="Arial"/>
            </a:endParaRPr>
          </a:p>
          <a:p>
            <a:pPr marL="1314450" lvl="2" indent="-342900"/>
            <a:endParaRPr lang="en-US" b="1" dirty="0">
              <a:latin typeface="Arial"/>
              <a:cs typeface="Arial"/>
            </a:endParaRPr>
          </a:p>
          <a:p>
            <a:pPr marL="0" indent="0">
              <a:buNone/>
            </a:pPr>
            <a:endParaRPr lang="en-US" sz="1000" dirty="0"/>
          </a:p>
          <a:p>
            <a:pPr marL="0" indent="0">
              <a:buNone/>
            </a:pPr>
            <a:endParaRPr lang="en-US" sz="3200" dirty="0"/>
          </a:p>
        </p:txBody>
      </p:sp>
      <p:pic>
        <p:nvPicPr>
          <p:cNvPr id="2050" name="Picture 2" descr="Help, support, advice, guidance signpost Wooden singpost with &quot;help, support, advice, guidance&quot; arrows against blue sky. Support Stock Photo">
            <a:extLst>
              <a:ext uri="{FF2B5EF4-FFF2-40B4-BE49-F238E27FC236}">
                <a16:creationId xmlns:a16="http://schemas.microsoft.com/office/drawing/2014/main" id="{95530CEB-55DD-8D3F-6A21-195CAB0B45A5}"/>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l="6875" t="-18" r="40732"/>
          <a:stretch>
            <a:fillRect/>
          </a:stretch>
        </p:blipFill>
        <p:spPr bwMode="auto">
          <a:xfrm>
            <a:off x="5174166" y="1546644"/>
            <a:ext cx="3519604" cy="44815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42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46547-1D77-CC1F-BF48-47F011A7F26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60515D9-C6BA-710E-1E7D-5A0C3986A121}"/>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664032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9F701-0AF5-6D27-17C3-75937ECBD459}"/>
              </a:ext>
            </a:extLst>
          </p:cNvPr>
          <p:cNvSpPr>
            <a:spLocks noGrp="1"/>
          </p:cNvSpPr>
          <p:nvPr>
            <p:ph type="title"/>
          </p:nvPr>
        </p:nvSpPr>
        <p:spPr>
          <a:xfrm>
            <a:off x="490298" y="2896115"/>
            <a:ext cx="4964456" cy="1609210"/>
          </a:xfrm>
        </p:spPr>
        <p:txBody>
          <a:bodyPr/>
          <a:lstStyle/>
          <a:p>
            <a:r>
              <a:rPr lang="en-US" dirty="0"/>
              <a:t>Title IX</a:t>
            </a:r>
            <a:br>
              <a:rPr lang="en-US" dirty="0"/>
            </a:br>
            <a:endParaRPr lang="en-US" dirty="0"/>
          </a:p>
        </p:txBody>
      </p:sp>
      <p:sp>
        <p:nvSpPr>
          <p:cNvPr id="3" name="Text Placeholder 2">
            <a:extLst>
              <a:ext uri="{FF2B5EF4-FFF2-40B4-BE49-F238E27FC236}">
                <a16:creationId xmlns:a16="http://schemas.microsoft.com/office/drawing/2014/main" id="{D05261A6-8BA8-581F-2633-6F206F956CBC}"/>
              </a:ext>
            </a:extLst>
          </p:cNvPr>
          <p:cNvSpPr>
            <a:spLocks noGrp="1"/>
          </p:cNvSpPr>
          <p:nvPr>
            <p:ph type="body" idx="1"/>
          </p:nvPr>
        </p:nvSpPr>
        <p:spPr/>
        <p:txBody>
          <a:bodyPr/>
          <a:lstStyle/>
          <a:p>
            <a:r>
              <a:rPr lang="en-US" dirty="0"/>
              <a:t>Mandatory Reporting Requirements </a:t>
            </a:r>
          </a:p>
        </p:txBody>
      </p:sp>
    </p:spTree>
    <p:extLst>
      <p:ext uri="{BB962C8B-B14F-4D97-AF65-F5344CB8AC3E}">
        <p14:creationId xmlns:p14="http://schemas.microsoft.com/office/powerpoint/2010/main" val="4956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6F65-F394-4C0E-94BE-13B95BC1BD5B}"/>
              </a:ext>
            </a:extLst>
          </p:cNvPr>
          <p:cNvSpPr>
            <a:spLocks noGrp="1"/>
          </p:cNvSpPr>
          <p:nvPr>
            <p:ph type="title"/>
          </p:nvPr>
        </p:nvSpPr>
        <p:spPr/>
        <p:txBody>
          <a:bodyPr/>
          <a:lstStyle/>
          <a:p>
            <a:r>
              <a:rPr lang="en-US" dirty="0"/>
              <a:t>Step 1: know the issues</a:t>
            </a:r>
          </a:p>
        </p:txBody>
      </p:sp>
      <p:sp>
        <p:nvSpPr>
          <p:cNvPr id="3" name="Content Placeholder 2">
            <a:extLst>
              <a:ext uri="{FF2B5EF4-FFF2-40B4-BE49-F238E27FC236}">
                <a16:creationId xmlns:a16="http://schemas.microsoft.com/office/drawing/2014/main" id="{6EC7494F-D586-496D-8E4B-66192DFAC564}"/>
              </a:ext>
            </a:extLst>
          </p:cNvPr>
          <p:cNvSpPr>
            <a:spLocks noGrp="1"/>
          </p:cNvSpPr>
          <p:nvPr>
            <p:ph idx="1"/>
          </p:nvPr>
        </p:nvSpPr>
        <p:spPr>
          <a:xfrm>
            <a:off x="473307" y="1690688"/>
            <a:ext cx="8197385" cy="4397877"/>
          </a:xfrm>
        </p:spPr>
        <p:txBody>
          <a:bodyPr/>
          <a:lstStyle/>
          <a:p>
            <a:pPr marL="342900" indent="-342900"/>
            <a:r>
              <a:rPr lang="en-US" sz="3200" dirty="0"/>
              <a:t>What conduct does the Gender-Based Misconduct &amp; Title IX policy address?</a:t>
            </a:r>
          </a:p>
          <a:p>
            <a:pPr marL="342900" indent="-342900"/>
            <a:endParaRPr lang="en-US" sz="200" dirty="0"/>
          </a:p>
          <a:p>
            <a:pPr marL="771525" lvl="1" indent="-257175"/>
            <a:r>
              <a:rPr lang="en-US" b="1" dirty="0"/>
              <a:t>Sexual Assault			</a:t>
            </a:r>
          </a:p>
          <a:p>
            <a:pPr marL="771525" lvl="1" indent="-257175"/>
            <a:r>
              <a:rPr lang="en-US" b="1" dirty="0"/>
              <a:t>Dating Violence</a:t>
            </a:r>
          </a:p>
          <a:p>
            <a:pPr marL="771525" lvl="1" indent="-257175"/>
            <a:r>
              <a:rPr lang="en-US" b="1" dirty="0"/>
              <a:t>Domestic Violence</a:t>
            </a:r>
          </a:p>
          <a:p>
            <a:pPr marL="771525" lvl="1" indent="-257175"/>
            <a:r>
              <a:rPr lang="en-US" b="1" dirty="0"/>
              <a:t>Stalking</a:t>
            </a:r>
          </a:p>
          <a:p>
            <a:pPr marL="771525" lvl="1" indent="-257175"/>
            <a:r>
              <a:rPr lang="en-US" b="1" dirty="0"/>
              <a:t>Sexual Harassment</a:t>
            </a:r>
          </a:p>
          <a:p>
            <a:pPr marL="1114425" lvl="2" indent="-257175"/>
            <a:r>
              <a:rPr lang="en-US" b="1" dirty="0"/>
              <a:t>Quid Pro Quo</a:t>
            </a:r>
          </a:p>
          <a:p>
            <a:pPr marL="1114425" lvl="2" indent="-257175"/>
            <a:r>
              <a:rPr lang="en-US" b="1" dirty="0"/>
              <a:t>Hostile Environment</a:t>
            </a:r>
            <a:endParaRPr lang="en-US" sz="2400" b="1" dirty="0"/>
          </a:p>
          <a:p>
            <a:pPr marL="0" indent="0">
              <a:buNone/>
            </a:pPr>
            <a:endParaRPr lang="en-US" sz="1000" dirty="0"/>
          </a:p>
          <a:p>
            <a:pPr marL="0" indent="0">
              <a:buNone/>
            </a:pPr>
            <a:endParaRPr lang="en-US" sz="3200" dirty="0"/>
          </a:p>
        </p:txBody>
      </p:sp>
      <p:sp>
        <p:nvSpPr>
          <p:cNvPr id="4" name="Content Placeholder 2">
            <a:extLst>
              <a:ext uri="{FF2B5EF4-FFF2-40B4-BE49-F238E27FC236}">
                <a16:creationId xmlns:a16="http://schemas.microsoft.com/office/drawing/2014/main" id="{9C9B4965-5228-46B7-8705-7E1F8AA47F7D}"/>
              </a:ext>
            </a:extLst>
          </p:cNvPr>
          <p:cNvSpPr txBox="1">
            <a:spLocks/>
          </p:cNvSpPr>
          <p:nvPr/>
        </p:nvSpPr>
        <p:spPr>
          <a:xfrm>
            <a:off x="4571999" y="2180670"/>
            <a:ext cx="3829050" cy="2496659"/>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lumMod val="65000"/>
                    <a:lumOff val="35000"/>
                  </a:schemeClr>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8996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8996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   </a:t>
            </a:r>
          </a:p>
          <a:p>
            <a:pPr marL="771525" lvl="1" indent="-257175"/>
            <a:endParaRPr lang="en-US" sz="900" b="1" dirty="0"/>
          </a:p>
          <a:p>
            <a:pPr marL="771525" lvl="1" indent="-257175"/>
            <a:r>
              <a:rPr lang="en-US" b="1" dirty="0"/>
              <a:t>Gender-Based Discrimination</a:t>
            </a:r>
          </a:p>
          <a:p>
            <a:pPr marL="771525" lvl="1" indent="-257175"/>
            <a:r>
              <a:rPr lang="en-US" b="1" dirty="0"/>
              <a:t>Retaliation</a:t>
            </a:r>
          </a:p>
          <a:p>
            <a:pPr marL="771525" lvl="1" indent="-257175"/>
            <a:r>
              <a:rPr lang="en-US" b="1" dirty="0"/>
              <a:t>Battery</a:t>
            </a:r>
          </a:p>
          <a:p>
            <a:pPr marL="771525" lvl="1" indent="-257175"/>
            <a:r>
              <a:rPr lang="en-US" b="1" dirty="0"/>
              <a:t>Sexual Exploitation	</a:t>
            </a:r>
          </a:p>
          <a:p>
            <a:pPr marL="771525" lvl="1" indent="-257175"/>
            <a:r>
              <a:rPr lang="en-US" b="1" dirty="0"/>
              <a:t>Indecent Exposure</a:t>
            </a:r>
          </a:p>
        </p:txBody>
      </p:sp>
    </p:spTree>
    <p:extLst>
      <p:ext uri="{BB962C8B-B14F-4D97-AF65-F5344CB8AC3E}">
        <p14:creationId xmlns:p14="http://schemas.microsoft.com/office/powerpoint/2010/main" val="146592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Effect transition="in" filter="fade">
                                      <p:cBhvr>
                                        <p:cTn id="31" dur="500"/>
                                        <p:tgtEl>
                                          <p:spTgt spid="4">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fade">
                                      <p:cBhvr>
                                        <p:cTn id="34" dur="500"/>
                                        <p:tgtEl>
                                          <p:spTgt spid="4">
                                            <p:txEl>
                                              <p:pRg st="2" end="2"/>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500"/>
                                        <p:tgtEl>
                                          <p:spTgt spid="4">
                                            <p:txEl>
                                              <p:pRg st="3" end="3"/>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500"/>
                                        <p:tgtEl>
                                          <p:spTgt spid="4">
                                            <p:txEl>
                                              <p:pRg st="4" end="4"/>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fade">
                                      <p:cBhvr>
                                        <p:cTn id="43" dur="500"/>
                                        <p:tgtEl>
                                          <p:spTgt spid="4">
                                            <p:txEl>
                                              <p:pRg st="5" end="5"/>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
                                            <p:txEl>
                                              <p:pRg st="6" end="6"/>
                                            </p:txEl>
                                          </p:spTgt>
                                        </p:tgtEl>
                                        <p:attrNameLst>
                                          <p:attrName>style.visibility</p:attrName>
                                        </p:attrNameLst>
                                      </p:cBhvr>
                                      <p:to>
                                        <p:strVal val="visible"/>
                                      </p:to>
                                    </p:set>
                                    <p:animEffect transition="in" filter="fade">
                                      <p:cBhvr>
                                        <p:cTn id="4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F437D-574F-10AB-1E10-7CEB019993C2}"/>
              </a:ext>
            </a:extLst>
          </p:cNvPr>
          <p:cNvSpPr>
            <a:spLocks noGrp="1"/>
          </p:cNvSpPr>
          <p:nvPr>
            <p:ph type="title"/>
          </p:nvPr>
        </p:nvSpPr>
        <p:spPr>
          <a:xfrm>
            <a:off x="209550" y="365126"/>
            <a:ext cx="8686800" cy="1325563"/>
          </a:xfrm>
        </p:spPr>
        <p:txBody>
          <a:bodyPr anchor="ctr">
            <a:normAutofit/>
          </a:bodyPr>
          <a:lstStyle/>
          <a:p>
            <a:r>
              <a:rPr lang="en-US" dirty="0"/>
              <a:t>Step 2: Responding to a disclosure</a:t>
            </a:r>
          </a:p>
        </p:txBody>
      </p:sp>
      <p:pic>
        <p:nvPicPr>
          <p:cNvPr id="5" name="Content Placeholder 5" descr="A person sitting with her hand on her chin&#10;&#10;Description automatically generated">
            <a:extLst>
              <a:ext uri="{FF2B5EF4-FFF2-40B4-BE49-F238E27FC236}">
                <a16:creationId xmlns:a16="http://schemas.microsoft.com/office/drawing/2014/main" id="{9A2E0A60-7F6B-3563-DE44-BD6075DAE27E}"/>
              </a:ext>
            </a:extLst>
          </p:cNvPr>
          <p:cNvPicPr>
            <a:picLocks noGrp="1" noChangeAspect="1"/>
          </p:cNvPicPr>
          <p:nvPr>
            <p:ph sz="half" idx="1"/>
          </p:nvPr>
        </p:nvPicPr>
        <p:blipFill>
          <a:blip r:embed="rId3"/>
          <a:srcRect l="34568" r="5817" b="-1"/>
          <a:stretch>
            <a:fillRect/>
          </a:stretch>
        </p:blipFill>
        <p:spPr>
          <a:xfrm>
            <a:off x="628650" y="1825625"/>
            <a:ext cx="3886200" cy="4351338"/>
          </a:xfrm>
          <a:prstGeom prst="rect">
            <a:avLst/>
          </a:prstGeom>
          <a:ln>
            <a:noFill/>
          </a:ln>
          <a:effectLst>
            <a:softEdge rad="112500"/>
          </a:effectLst>
        </p:spPr>
      </p:pic>
      <p:sp>
        <p:nvSpPr>
          <p:cNvPr id="3" name="Content Placeholder 2">
            <a:extLst>
              <a:ext uri="{FF2B5EF4-FFF2-40B4-BE49-F238E27FC236}">
                <a16:creationId xmlns:a16="http://schemas.microsoft.com/office/drawing/2014/main" id="{0619DC27-DF78-1CC2-6EB1-AF08D5290D3D}"/>
              </a:ext>
            </a:extLst>
          </p:cNvPr>
          <p:cNvSpPr>
            <a:spLocks noGrp="1"/>
          </p:cNvSpPr>
          <p:nvPr>
            <p:ph sz="half" idx="2"/>
          </p:nvPr>
        </p:nvSpPr>
        <p:spPr>
          <a:xfrm>
            <a:off x="4629150" y="1825625"/>
            <a:ext cx="3886200" cy="4351338"/>
          </a:xfrm>
        </p:spPr>
        <p:txBody>
          <a:bodyPr>
            <a:normAutofit/>
          </a:bodyPr>
          <a:lstStyle/>
          <a:p>
            <a:pPr>
              <a:lnSpc>
                <a:spcPct val="90000"/>
              </a:lnSpc>
            </a:pPr>
            <a:r>
              <a:rPr lang="en-US" sz="2400"/>
              <a:t>Assess whether there is an immediate threat.</a:t>
            </a:r>
          </a:p>
          <a:p>
            <a:pPr>
              <a:lnSpc>
                <a:spcPct val="90000"/>
              </a:lnSpc>
            </a:pPr>
            <a:r>
              <a:rPr lang="en-US" sz="2400"/>
              <a:t>Inform the student of your reporting obligations.</a:t>
            </a:r>
          </a:p>
          <a:p>
            <a:pPr>
              <a:lnSpc>
                <a:spcPct val="90000"/>
              </a:lnSpc>
            </a:pPr>
            <a:r>
              <a:rPr lang="en-US" sz="2400"/>
              <a:t>Listen without judgment.</a:t>
            </a:r>
          </a:p>
          <a:p>
            <a:pPr>
              <a:lnSpc>
                <a:spcPct val="90000"/>
              </a:lnSpc>
            </a:pPr>
            <a:r>
              <a:rPr lang="en-US" sz="2400"/>
              <a:t>You may offer to immediately connect the student with resources.</a:t>
            </a:r>
          </a:p>
        </p:txBody>
      </p:sp>
    </p:spTree>
    <p:extLst>
      <p:ext uri="{BB962C8B-B14F-4D97-AF65-F5344CB8AC3E}">
        <p14:creationId xmlns:p14="http://schemas.microsoft.com/office/powerpoint/2010/main" val="3533013918"/>
      </p:ext>
    </p:extLst>
  </p:cSld>
  <p:clrMapOvr>
    <a:masterClrMapping/>
  </p:clrMapOvr>
</p:sld>
</file>

<file path=ppt/theme/theme1.xml><?xml version="1.0" encoding="utf-8"?>
<a:theme xmlns:a="http://schemas.openxmlformats.org/drawingml/2006/main" name="Roo">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15856</TotalTime>
  <Words>828</Words>
  <Application>Microsoft Office PowerPoint</Application>
  <PresentationFormat>On-screen Show (4:3)</PresentationFormat>
  <Paragraphs>110</Paragraphs>
  <Slides>16</Slides>
  <Notes>9</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Aptos</vt:lpstr>
      <vt:lpstr>Arial</vt:lpstr>
      <vt:lpstr>Georgia</vt:lpstr>
      <vt:lpstr>Impact</vt:lpstr>
      <vt:lpstr>Roo</vt:lpstr>
      <vt:lpstr>PowerPoint Presentation</vt:lpstr>
      <vt:lpstr>CARE Reports</vt:lpstr>
      <vt:lpstr>What is CARE?</vt:lpstr>
      <vt:lpstr>When should I submit a referral?</vt:lpstr>
      <vt:lpstr>What Happens after a referral?</vt:lpstr>
      <vt:lpstr>Questions?</vt:lpstr>
      <vt:lpstr>Title IX </vt:lpstr>
      <vt:lpstr>Step 1: know the issues</vt:lpstr>
      <vt:lpstr>Step 2: Responding to a disclosure</vt:lpstr>
      <vt:lpstr>Step 3: Your reporting obligations</vt:lpstr>
      <vt:lpstr>Options for reporting</vt:lpstr>
      <vt:lpstr>Step 4: following up</vt:lpstr>
      <vt:lpstr>What happens next?</vt:lpstr>
      <vt:lpstr>Hope &amp; Healing</vt:lpstr>
      <vt:lpstr>Links and resources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Blair</dc:creator>
  <cp:lastModifiedBy>Heather Blake</cp:lastModifiedBy>
  <cp:revision>6</cp:revision>
  <dcterms:created xsi:type="dcterms:W3CDTF">2020-01-21T19:42:16Z</dcterms:created>
  <dcterms:modified xsi:type="dcterms:W3CDTF">2025-08-21T13:17:31Z</dcterms:modified>
</cp:coreProperties>
</file>